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9" r:id="rId2"/>
    <p:sldId id="269" r:id="rId3"/>
    <p:sldId id="280" r:id="rId4"/>
    <p:sldId id="281" r:id="rId5"/>
    <p:sldId id="297" r:id="rId6"/>
    <p:sldId id="293" r:id="rId7"/>
    <p:sldId id="294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9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E8C"/>
    <a:srgbClr val="F2621A"/>
    <a:srgbClr val="F0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95" autoAdjust="0"/>
  </p:normalViewPr>
  <p:slideViewPr>
    <p:cSldViewPr snapToGrid="0">
      <p:cViewPr varScale="1">
        <p:scale>
          <a:sx n="55" d="100"/>
          <a:sy n="55" d="100"/>
        </p:scale>
        <p:origin x="55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191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80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794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psbank.ru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Cover for 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415231" y="4343886"/>
            <a:ext cx="9013498" cy="444816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1E1E8C"/>
                </a:solidFill>
              </a:defRPr>
            </a:lvl1pPr>
            <a:lvl2pPr>
              <a:defRPr sz="3600">
                <a:solidFill>
                  <a:srgbClr val="1E1E8C"/>
                </a:solidFill>
              </a:defRPr>
            </a:lvl2pPr>
            <a:lvl3pPr>
              <a:defRPr sz="3600">
                <a:solidFill>
                  <a:srgbClr val="1E1E8C"/>
                </a:solidFill>
              </a:defRPr>
            </a:lvl3pPr>
            <a:lvl4pPr>
              <a:defRPr sz="3600">
                <a:solidFill>
                  <a:srgbClr val="1E1E8C"/>
                </a:solidFill>
              </a:defRPr>
            </a:lvl4pPr>
            <a:lvl5pPr>
              <a:defRPr sz="3600">
                <a:solidFill>
                  <a:srgbClr val="1E1E8C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14459852" y="886318"/>
            <a:ext cx="9013497" cy="3133551"/>
          </a:xfrm>
          <a:prstGeom prst="rect">
            <a:avLst/>
          </a:prstGeom>
        </p:spPr>
        <p:txBody>
          <a:bodyPr anchor="t"/>
          <a:lstStyle>
            <a:lvl1pPr>
              <a:defRPr sz="56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5" name="psbank.ru">
            <a:hlinkClick r:id="rId2"/>
          </p:cNvPr>
          <p:cNvSpPr txBox="1"/>
          <p:nvPr/>
        </p:nvSpPr>
        <p:spPr>
          <a:xfrm>
            <a:off x="21202035" y="12051403"/>
            <a:ext cx="2143719" cy="5665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7380" tIns="67380" rIns="67380" bIns="67380" anchor="ctr">
            <a:spAutoFit/>
          </a:bodyPr>
          <a:lstStyle>
            <a:lvl1pPr algn="r">
              <a:defRPr sz="2800">
                <a:solidFill>
                  <a:srgbClr val="1E1E8C"/>
                </a:solidFill>
                <a:latin typeface="+mn-lt"/>
                <a:ea typeface="+mn-ea"/>
                <a:cs typeface="+mn-cs"/>
                <a:sym typeface="Verdana"/>
              </a:defRPr>
            </a:lvl1pPr>
          </a:lstStyle>
          <a:p>
            <a:r>
              <a:t>psbank.ru</a:t>
            </a:r>
          </a:p>
        </p:txBody>
      </p:sp>
      <p:pic>
        <p:nvPicPr>
          <p:cNvPr id="16" name="4Asset 3@3x.png" descr="4Asset 3@3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4471" y="11333907"/>
            <a:ext cx="4529063" cy="1392688"/>
          </a:xfrm>
          <a:prstGeom prst="rect">
            <a:avLst/>
          </a:prstGeom>
          <a:ln w="3175">
            <a:miter lim="400000"/>
          </a:ln>
        </p:spPr>
      </p:pic>
      <p:pic>
        <p:nvPicPr>
          <p:cNvPr id="17" name="4Artboard 3@2x.png" descr="4Artboard 3@2x.png"/>
          <p:cNvPicPr>
            <a:picLocks noChangeAspect="1"/>
          </p:cNvPicPr>
          <p:nvPr/>
        </p:nvPicPr>
        <p:blipFill>
          <a:blip r:embed="rId4"/>
          <a:srcRect l="7606" t="7040" r="310"/>
          <a:stretch>
            <a:fillRect/>
          </a:stretch>
        </p:blipFill>
        <p:spPr>
          <a:xfrm>
            <a:off x="-129867" y="-87847"/>
            <a:ext cx="13545648" cy="13833462"/>
          </a:xfrm>
          <a:prstGeom prst="rect">
            <a:avLst/>
          </a:prstGeom>
          <a:ln w="3175">
            <a:miter lim="400000"/>
          </a:ln>
        </p:spPr>
      </p:pic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0798" y="12720108"/>
            <a:ext cx="373420" cy="357468"/>
          </a:xfrm>
          <a:prstGeom prst="rect">
            <a:avLst/>
          </a:prstGeom>
        </p:spPr>
        <p:txBody>
          <a:bodyPr wrap="none" anchor="t"/>
          <a:lstStyle>
            <a:lvl1pPr algn="ctr">
              <a:defRPr sz="16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Asset 3@3x.png" descr="4Asset 3@3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0613" y="537490"/>
            <a:ext cx="1862773" cy="572804"/>
          </a:xfrm>
          <a:prstGeom prst="rect">
            <a:avLst/>
          </a:prstGeom>
          <a:ln w="3175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544710" y="329876"/>
            <a:ext cx="20723005" cy="9965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7380" tIns="67380" rIns="67380" bIns="6738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Line"/>
          <p:cNvSpPr/>
          <p:nvPr/>
        </p:nvSpPr>
        <p:spPr>
          <a:xfrm>
            <a:off x="588321" y="1419622"/>
            <a:ext cx="23207360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67380" tIns="67380" rIns="67380" bIns="67380" anchor="ctr"/>
          <a:lstStyle/>
          <a:p>
            <a:pPr>
              <a:defRPr sz="2400" b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 Medium"/>
              </a:defRPr>
            </a:pPr>
            <a:endParaRPr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045188" y="12795563"/>
            <a:ext cx="738198" cy="350662"/>
          </a:xfrm>
          <a:prstGeom prst="rect">
            <a:avLst/>
          </a:prstGeom>
          <a:ln w="3175">
            <a:miter lim="400000"/>
          </a:ln>
        </p:spPr>
        <p:txBody>
          <a:bodyPr lIns="67380" tIns="67380" rIns="67380" bIns="67380" anchor="ctr">
            <a:spAutoFit/>
          </a:bodyPr>
          <a:lstStyle>
            <a:lvl1pPr algn="r">
              <a:defRPr sz="1400" b="0">
                <a:latin typeface="+mn-lt"/>
                <a:ea typeface="+mn-ea"/>
                <a:cs typeface="+mn-cs"/>
                <a:sym typeface="Verdan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608210" y="1783399"/>
            <a:ext cx="11086722" cy="1086736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7380" tIns="67380" rIns="67380" bIns="6738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</p:sldLayoutIdLst>
  <p:transition spd="med"/>
  <p:txStyles>
    <p:titleStyle>
      <a:lvl1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1E1E8C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1E1E8C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1E1E8C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1E1E8C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1E1E8C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1E1E8C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1E1E8C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1E1E8C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1E1E8C"/>
          </a:solidFill>
          <a:uFillTx/>
          <a:latin typeface="+mn-lt"/>
          <a:ea typeface="+mn-ea"/>
          <a:cs typeface="+mn-cs"/>
          <a:sym typeface="Verdana"/>
        </a:defRPr>
      </a:lvl9pPr>
    </p:titleStyle>
    <p:bodyStyle>
      <a:lvl1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3556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7112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10668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14224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Verdana"/>
        </a:defRPr>
      </a:lvl9pPr>
    </p:bodyStyle>
    <p:otherStyle>
      <a:lvl1pPr marL="0" marR="0" indent="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2286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4572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6858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9144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11430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13716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16002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1828800" algn="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psbank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Заголовок первого уровня. Название презентации в одну или несколько строк"/>
          <p:cNvSpPr txBox="1">
            <a:spLocks noGrp="1"/>
          </p:cNvSpPr>
          <p:nvPr>
            <p:ph type="ctrTitle"/>
          </p:nvPr>
        </p:nvSpPr>
        <p:spPr>
          <a:xfrm>
            <a:off x="13543472" y="886318"/>
            <a:ext cx="10523536" cy="313355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14732">
              <a:defRPr sz="4872"/>
            </a:lvl1pPr>
          </a:lstStyle>
          <a:p>
            <a:pPr algn="ctr">
              <a:spcBef>
                <a:spcPts val="3600"/>
              </a:spcBef>
              <a:spcAft>
                <a:spcPts val="1800"/>
              </a:spcAft>
            </a:pPr>
            <a:r>
              <a:rPr lang="ru-RU" sz="7300" dirty="0" smtClean="0">
                <a:solidFill>
                  <a:srgbClr val="F2621A"/>
                </a:solidFill>
                <a:latin typeface="Verdana" panose="020B0604030504040204" pitchFamily="34" charset="0"/>
              </a:rPr>
              <a:t>«Бизнес </a:t>
            </a:r>
            <a:r>
              <a:rPr lang="en-US" sz="7300" dirty="0">
                <a:solidFill>
                  <a:srgbClr val="F2621A"/>
                </a:solidFill>
                <a:latin typeface="Verdana" panose="020B0604030504040204" pitchFamily="34" charset="0"/>
              </a:rPr>
              <a:t/>
            </a:r>
            <a:br>
              <a:rPr lang="en-US" sz="7300" dirty="0">
                <a:solidFill>
                  <a:srgbClr val="F2621A"/>
                </a:solidFill>
                <a:latin typeface="Verdana" panose="020B0604030504040204" pitchFamily="34" charset="0"/>
              </a:rPr>
            </a:br>
            <a:r>
              <a:rPr lang="ru-RU" sz="7300" dirty="0">
                <a:solidFill>
                  <a:srgbClr val="F2621A"/>
                </a:solidFill>
                <a:latin typeface="Verdana" panose="020B0604030504040204" pitchFamily="34" charset="0"/>
              </a:rPr>
              <a:t>без блокировок</a:t>
            </a:r>
            <a:r>
              <a:rPr lang="ru-RU" sz="7300" dirty="0" smtClean="0">
                <a:solidFill>
                  <a:srgbClr val="F2621A"/>
                </a:solidFill>
                <a:latin typeface="Verdana" panose="020B0604030504040204" pitchFamily="34" charset="0"/>
              </a:rPr>
              <a:t>»</a:t>
            </a:r>
            <a:r>
              <a:rPr lang="en-US" sz="7300" dirty="0" smtClean="0">
                <a:solidFill>
                  <a:srgbClr val="F2621A"/>
                </a:solidFill>
                <a:latin typeface="Verdana" panose="020B0604030504040204" pitchFamily="34" charset="0"/>
              </a:rPr>
              <a:t/>
            </a:r>
            <a:br>
              <a:rPr lang="en-US" sz="7300" dirty="0" smtClean="0">
                <a:solidFill>
                  <a:srgbClr val="F2621A"/>
                </a:solidFill>
                <a:latin typeface="Verdana" panose="020B0604030504040204" pitchFamily="34" charset="0"/>
              </a:rPr>
            </a:br>
            <a:r>
              <a:rPr lang="ru-RU" sz="7300" dirty="0" smtClean="0">
                <a:solidFill>
                  <a:srgbClr val="F2621A"/>
                </a:solidFill>
                <a:latin typeface="Verdana" panose="020B0604030504040204" pitchFamily="34" charset="0"/>
              </a:rPr>
              <a:t>               </a:t>
            </a:r>
            <a:endParaRPr lang="ru-RU" sz="2500" dirty="0">
              <a:solidFill>
                <a:srgbClr val="F2621A"/>
              </a:solidFill>
              <a:latin typeface="Verdana" panose="020B0604030504040204" pitchFamily="34" charset="0"/>
            </a:endParaRPr>
          </a:p>
        </p:txBody>
      </p:sp>
      <p:sp>
        <p:nvSpPr>
          <p:cNvPr id="134" name="psbank.ru">
            <a:hlinkClick r:id="rId2"/>
          </p:cNvPr>
          <p:cNvSpPr txBox="1"/>
          <p:nvPr/>
        </p:nvSpPr>
        <p:spPr>
          <a:xfrm>
            <a:off x="21191498" y="12051204"/>
            <a:ext cx="2154257" cy="56696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7380" tIns="67380" rIns="67380" bIns="67380" anchor="ctr">
            <a:spAutoFit/>
          </a:bodyPr>
          <a:lstStyle>
            <a:lvl1pPr algn="r">
              <a:defRPr sz="2800">
                <a:solidFill>
                  <a:srgbClr val="1E1E8C"/>
                </a:solidFill>
                <a:latin typeface="+mn-lt"/>
                <a:ea typeface="+mn-ea"/>
                <a:cs typeface="+mn-cs"/>
                <a:sym typeface="Verdana"/>
              </a:defRPr>
            </a:lvl1pPr>
          </a:lstStyle>
          <a:p>
            <a:r>
              <a:t>psbank.ru</a:t>
            </a:r>
          </a:p>
        </p:txBody>
      </p:sp>
      <p:pic>
        <p:nvPicPr>
          <p:cNvPr id="135" name="4Asset 3@3x.png" descr="4Asset 3@3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4472" y="11333908"/>
            <a:ext cx="4529064" cy="1392688"/>
          </a:xfrm>
          <a:prstGeom prst="rect">
            <a:avLst/>
          </a:prstGeom>
          <a:ln w="3175">
            <a:miter lim="400000"/>
          </a:ln>
        </p:spPr>
      </p:pic>
      <p:pic>
        <p:nvPicPr>
          <p:cNvPr id="136" name="4Artboard 3@2x.png" descr="4Artboard 3@2x.png"/>
          <p:cNvPicPr>
            <a:picLocks noChangeAspect="1"/>
          </p:cNvPicPr>
          <p:nvPr/>
        </p:nvPicPr>
        <p:blipFill>
          <a:blip r:embed="rId4"/>
          <a:srcRect l="7606" t="7040" r="310"/>
          <a:stretch>
            <a:fillRect/>
          </a:stretch>
        </p:blipFill>
        <p:spPr>
          <a:xfrm>
            <a:off x="-129868" y="-87847"/>
            <a:ext cx="13545648" cy="13833462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6" name="Group"/>
          <p:cNvGrpSpPr/>
          <p:nvPr/>
        </p:nvGrpSpPr>
        <p:grpSpPr>
          <a:xfrm>
            <a:off x="-3095185" y="-913599"/>
            <a:ext cx="29331425" cy="15484965"/>
            <a:chOff x="-1" y="-1799917"/>
            <a:chExt cx="29331424" cy="15484963"/>
          </a:xfrm>
        </p:grpSpPr>
        <p:sp>
          <p:nvSpPr>
            <p:cNvPr id="7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9" name="Shape"/>
            <p:cNvSpPr/>
            <p:nvPr/>
          </p:nvSpPr>
          <p:spPr>
            <a:xfrm>
              <a:off x="1790236" y="-1799917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EE4114-F1EB-44E8-9523-7BD4F7E40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9340" y="3948870"/>
            <a:ext cx="15838308" cy="8247530"/>
          </a:xfrm>
          <a:prstGeom prst="rect">
            <a:avLst/>
          </a:prstGeom>
        </p:spPr>
      </p:pic>
      <p:sp>
        <p:nvSpPr>
          <p:cNvPr id="162" name="Заголовок слайда в одну или две строки. Количество строк зависит от длины заголовка"/>
          <p:cNvSpPr txBox="1">
            <a:spLocks noGrp="1"/>
          </p:cNvSpPr>
          <p:nvPr>
            <p:ph type="title"/>
          </p:nvPr>
        </p:nvSpPr>
        <p:spPr>
          <a:xfrm>
            <a:off x="544711" y="329876"/>
            <a:ext cx="21053834" cy="996564"/>
          </a:xfrm>
          <a:prstGeom prst="rect">
            <a:avLst/>
          </a:prstGeom>
        </p:spPr>
        <p:txBody>
          <a:bodyPr/>
          <a:lstStyle/>
          <a:p>
            <a:r>
              <a:rPr lang="ru-RU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115-ФЗ </a:t>
            </a: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— что это? Как влияет на бизнес? </a:t>
            </a:r>
          </a:p>
        </p:txBody>
      </p:sp>
      <p:sp>
        <p:nvSpPr>
          <p:cNvPr id="5" name="Заголовок в тексте. Набирается шрифтом Verdana Bold.…"/>
          <p:cNvSpPr txBox="1">
            <a:spLocks/>
          </p:cNvSpPr>
          <p:nvPr/>
        </p:nvSpPr>
        <p:spPr>
          <a:xfrm>
            <a:off x="544711" y="2015914"/>
            <a:ext cx="23156538" cy="15685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rm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r>
              <a:rPr lang="ru-RU" sz="2800" b="1" dirty="0">
                <a:solidFill>
                  <a:schemeClr val="tx1"/>
                </a:solidFill>
              </a:rPr>
              <a:t>«О противодействии легализации (отмыванию) доходов, полученных преступным путем, 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и финансированию терроризма»</a:t>
            </a:r>
          </a:p>
        </p:txBody>
      </p:sp>
      <p:sp>
        <p:nvSpPr>
          <p:cNvPr id="9" name="Заголовок в тексте. Набирается шрифтом Verdana Bold.…"/>
          <p:cNvSpPr txBox="1">
            <a:spLocks/>
          </p:cNvSpPr>
          <p:nvPr/>
        </p:nvSpPr>
        <p:spPr>
          <a:xfrm>
            <a:off x="5345092" y="7251584"/>
            <a:ext cx="3290364" cy="22240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rm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3600" dirty="0">
                <a:solidFill>
                  <a:schemeClr val="bg1"/>
                </a:solidFill>
              </a:rPr>
              <a:t>Отмывание 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</a:rPr>
              <a:t>денег</a:t>
            </a:r>
          </a:p>
        </p:txBody>
      </p:sp>
      <p:sp>
        <p:nvSpPr>
          <p:cNvPr id="10" name="Заголовок в тексте. Набирается шрифтом Verdana Bold.…"/>
          <p:cNvSpPr txBox="1">
            <a:spLocks/>
          </p:cNvSpPr>
          <p:nvPr/>
        </p:nvSpPr>
        <p:spPr>
          <a:xfrm>
            <a:off x="1471084" y="7251586"/>
            <a:ext cx="3290364" cy="22240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rm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3600" dirty="0">
                <a:solidFill>
                  <a:schemeClr val="bg1"/>
                </a:solidFill>
              </a:rPr>
              <a:t>Реальный </a:t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>
                <a:solidFill>
                  <a:schemeClr val="bg1"/>
                </a:solidFill>
              </a:rPr>
              <a:t>сектор</a:t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>
                <a:solidFill>
                  <a:schemeClr val="bg1"/>
                </a:solidFill>
              </a:rPr>
              <a:t>экономики</a:t>
            </a:r>
          </a:p>
        </p:txBody>
      </p:sp>
      <p:sp>
        <p:nvSpPr>
          <p:cNvPr id="11" name="Заголовок в тексте. Набирается шрифтом Verdana Bold.…"/>
          <p:cNvSpPr txBox="1">
            <a:spLocks/>
          </p:cNvSpPr>
          <p:nvPr/>
        </p:nvSpPr>
        <p:spPr>
          <a:xfrm>
            <a:off x="9219100" y="7251584"/>
            <a:ext cx="3290364" cy="22240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rm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3600" dirty="0">
                <a:solidFill>
                  <a:schemeClr val="bg1"/>
                </a:solidFill>
              </a:rPr>
              <a:t>Теневая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</a:rPr>
              <a:t>экономика</a:t>
            </a:r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14095448" y="4273925"/>
            <a:ext cx="9467779" cy="7518133"/>
          </a:xfrm>
          <a:prstGeom prst="triangle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5027216" y="10329668"/>
            <a:ext cx="7694762" cy="69011"/>
          </a:xfrm>
          <a:prstGeom prst="line">
            <a:avLst/>
          </a:prstGeom>
          <a:noFill/>
          <a:ln w="3175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5213187" y="8910797"/>
            <a:ext cx="7694762" cy="0"/>
          </a:xfrm>
          <a:prstGeom prst="line">
            <a:avLst/>
          </a:prstGeom>
          <a:noFill/>
          <a:ln w="3175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Равнобедренный треугольник 13"/>
          <p:cNvSpPr/>
          <p:nvPr/>
        </p:nvSpPr>
        <p:spPr>
          <a:xfrm>
            <a:off x="15976121" y="4273924"/>
            <a:ext cx="5745192" cy="4516371"/>
          </a:xfrm>
          <a:prstGeom prst="triangle">
            <a:avLst/>
          </a:prstGeom>
          <a:solidFill>
            <a:srgbClr val="F2621A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339715" y="6774609"/>
            <a:ext cx="2812211" cy="105940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</a:rPr>
              <a:t>Центральный банк РФ</a:t>
            </a:r>
            <a:endParaRPr kumimoji="0" lang="ru-RU" sz="3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Neue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458756" y="9188114"/>
            <a:ext cx="4574128" cy="59774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</a:rPr>
              <a:t>Обслуживающий банк</a:t>
            </a:r>
            <a:endParaRPr kumimoji="0" lang="ru-RU" sz="3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Neue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513206" y="10515252"/>
            <a:ext cx="7094723" cy="105940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</a:rPr>
              <a:t>Все предприниматели, юр. лица, физические лица</a:t>
            </a:r>
            <a:endParaRPr kumimoji="0" lang="ru-RU" sz="3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Neue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6458756" y="8035042"/>
            <a:ext cx="4813984" cy="34505"/>
          </a:xfrm>
          <a:prstGeom prst="line">
            <a:avLst/>
          </a:prstGeom>
          <a:noFill/>
          <a:ln w="3175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extBox 18"/>
          <p:cNvSpPr txBox="1"/>
          <p:nvPr/>
        </p:nvSpPr>
        <p:spPr>
          <a:xfrm>
            <a:off x="16862824" y="8131050"/>
            <a:ext cx="3933026" cy="59774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</a:rPr>
              <a:t>Росфинмониторинг</a:t>
            </a:r>
            <a:endParaRPr kumimoji="0" lang="ru-RU" sz="3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Neue"/>
            </a:endParaRPr>
          </a:p>
        </p:txBody>
      </p:sp>
      <p:grpSp>
        <p:nvGrpSpPr>
          <p:cNvPr id="20" name="Group"/>
          <p:cNvGrpSpPr/>
          <p:nvPr/>
        </p:nvGrpSpPr>
        <p:grpSpPr>
          <a:xfrm>
            <a:off x="-3253445" y="-296978"/>
            <a:ext cx="29331423" cy="15484963"/>
            <a:chOff x="0" y="0"/>
            <a:chExt cx="29331422" cy="15484961"/>
          </a:xfrm>
        </p:grpSpPr>
        <p:sp>
          <p:nvSpPr>
            <p:cNvPr id="21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2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3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47C512-1595-461C-9FE6-696837222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096" y="3598338"/>
            <a:ext cx="15202616" cy="7915496"/>
          </a:xfrm>
          <a:prstGeom prst="rect">
            <a:avLst/>
          </a:prstGeom>
        </p:spPr>
      </p:pic>
      <p:sp>
        <p:nvSpPr>
          <p:cNvPr id="162" name="Заголовок слайда в одну или две строки. Количество строк зависит от длины заголовка"/>
          <p:cNvSpPr txBox="1">
            <a:spLocks noGrp="1"/>
          </p:cNvSpPr>
          <p:nvPr>
            <p:ph type="title"/>
          </p:nvPr>
        </p:nvSpPr>
        <p:spPr>
          <a:xfrm>
            <a:off x="544711" y="329876"/>
            <a:ext cx="21053834" cy="996564"/>
          </a:xfrm>
          <a:prstGeom prst="rect">
            <a:avLst/>
          </a:prstGeom>
        </p:spPr>
        <p:txBody>
          <a:bodyPr/>
          <a:lstStyle/>
          <a:p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Как выглядят операции, направленные на отмывание, и при чем тут реальный бизнес?</a:t>
            </a:r>
          </a:p>
        </p:txBody>
      </p:sp>
      <p:sp>
        <p:nvSpPr>
          <p:cNvPr id="164" name="Заголовок в тексте. Набирается шрифтом Verdana Bold.…"/>
          <p:cNvSpPr txBox="1">
            <a:spLocks noGrp="1"/>
          </p:cNvSpPr>
          <p:nvPr>
            <p:ph type="body" sz="half" idx="1"/>
          </p:nvPr>
        </p:nvSpPr>
        <p:spPr>
          <a:xfrm>
            <a:off x="14211443" y="3121292"/>
            <a:ext cx="8916962" cy="9141154"/>
          </a:xfrm>
          <a:prstGeom prst="rect">
            <a:avLst/>
          </a:prstGeom>
        </p:spPr>
        <p:txBody>
          <a:bodyPr vert="horz" lIns="59894" tIns="59894" rIns="59894" bIns="59894" rtlCol="0">
            <a:normAutofit/>
          </a:bodyPr>
          <a:lstStyle/>
          <a:p>
            <a:pPr marL="731838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Налоговая нагрузка</a:t>
            </a:r>
            <a:b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31838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Характеристика контрагентов</a:t>
            </a:r>
            <a:b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31838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Наличие платежей по аренде, закупке канцтоваров и т.п.</a:t>
            </a:r>
            <a:b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31838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Назначение платежей (слом, </a:t>
            </a:r>
            <a:r>
              <a:rPr lang="ru-RU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отсутствие информации</a:t>
            </a: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b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31838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Качество документооборота</a:t>
            </a:r>
          </a:p>
        </p:txBody>
      </p:sp>
      <p:sp>
        <p:nvSpPr>
          <p:cNvPr id="11" name="Заголовок в тексте. Набирается шрифтом Verdana Bold.…"/>
          <p:cNvSpPr txBox="1">
            <a:spLocks/>
          </p:cNvSpPr>
          <p:nvPr/>
        </p:nvSpPr>
        <p:spPr>
          <a:xfrm>
            <a:off x="9965240" y="2839036"/>
            <a:ext cx="3403288" cy="7593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rm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hangingPunct="1">
              <a:lnSpc>
                <a:spcPct val="150000"/>
              </a:lnSpc>
            </a:pPr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ООО «Оптовик»</a:t>
            </a:r>
          </a:p>
        </p:txBody>
      </p:sp>
      <p:sp>
        <p:nvSpPr>
          <p:cNvPr id="12" name="Заголовок в тексте. Набирается шрифтом Verdana Bold.…"/>
          <p:cNvSpPr txBox="1">
            <a:spLocks/>
          </p:cNvSpPr>
          <p:nvPr/>
        </p:nvSpPr>
        <p:spPr>
          <a:xfrm>
            <a:off x="5978456" y="2839036"/>
            <a:ext cx="3403288" cy="7593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rm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hangingPunct="1">
              <a:lnSpc>
                <a:spcPct val="150000"/>
              </a:lnSpc>
            </a:pPr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ООО «Перевозка»</a:t>
            </a:r>
          </a:p>
        </p:txBody>
      </p:sp>
      <p:sp>
        <p:nvSpPr>
          <p:cNvPr id="13" name="Заголовок в тексте. Набирается шрифтом Verdana Bold.…"/>
          <p:cNvSpPr txBox="1">
            <a:spLocks/>
          </p:cNvSpPr>
          <p:nvPr/>
        </p:nvSpPr>
        <p:spPr>
          <a:xfrm>
            <a:off x="1991672" y="2548022"/>
            <a:ext cx="3403288" cy="13413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rm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 hangingPunct="1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ООО «Еще </a:t>
            </a:r>
            <a:r>
              <a:rPr lang="ru-RU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раз</a:t>
            </a:r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перевозка</a:t>
            </a:r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»</a:t>
            </a:r>
          </a:p>
        </p:txBody>
      </p:sp>
      <p:sp>
        <p:nvSpPr>
          <p:cNvPr id="14" name="Заголовок в тексте. Набирается шрифтом Verdana Bold.…"/>
          <p:cNvSpPr txBox="1">
            <a:spLocks/>
          </p:cNvSpPr>
          <p:nvPr/>
        </p:nvSpPr>
        <p:spPr>
          <a:xfrm>
            <a:off x="11958632" y="7307768"/>
            <a:ext cx="3403288" cy="7593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hangingPunct="1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Наличные</a:t>
            </a:r>
          </a:p>
        </p:txBody>
      </p:sp>
      <p:sp>
        <p:nvSpPr>
          <p:cNvPr id="17" name="Заголовок в тексте. Набирается шрифтом Verdana Bold.…"/>
          <p:cNvSpPr txBox="1">
            <a:spLocks/>
          </p:cNvSpPr>
          <p:nvPr/>
        </p:nvSpPr>
        <p:spPr>
          <a:xfrm>
            <a:off x="1284536" y="7289840"/>
            <a:ext cx="3403288" cy="7593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hangingPunct="1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Наличные</a:t>
            </a:r>
          </a:p>
        </p:txBody>
      </p:sp>
      <p:grpSp>
        <p:nvGrpSpPr>
          <p:cNvPr id="10" name="Group"/>
          <p:cNvGrpSpPr/>
          <p:nvPr/>
        </p:nvGrpSpPr>
        <p:grpSpPr>
          <a:xfrm>
            <a:off x="-3130354" y="-683840"/>
            <a:ext cx="29331423" cy="15484963"/>
            <a:chOff x="0" y="0"/>
            <a:chExt cx="29331422" cy="15484961"/>
          </a:xfrm>
        </p:grpSpPr>
        <p:sp>
          <p:nvSpPr>
            <p:cNvPr id="15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6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8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692409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Заголовок слайда в одну или две строки. Количество строк зависит от длины заголовка"/>
          <p:cNvSpPr txBox="1">
            <a:spLocks noGrp="1"/>
          </p:cNvSpPr>
          <p:nvPr>
            <p:ph type="title"/>
          </p:nvPr>
        </p:nvSpPr>
        <p:spPr>
          <a:xfrm>
            <a:off x="544710" y="329876"/>
            <a:ext cx="21053834" cy="996564"/>
          </a:xfrm>
          <a:prstGeom prst="rect">
            <a:avLst/>
          </a:prstGeom>
        </p:spPr>
        <p:txBody>
          <a:bodyPr/>
          <a:lstStyle/>
          <a:p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Часть 2. 5 правил, чтобы избежать блокировки банка </a:t>
            </a:r>
          </a:p>
        </p:txBody>
      </p:sp>
      <p:sp>
        <p:nvSpPr>
          <p:cNvPr id="20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6226B105-F0CA-42B6-8690-0A69A606D2F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2127201" y="3222991"/>
            <a:ext cx="20196085" cy="7270017"/>
          </a:xfrm>
          <a:prstGeom prst="rect">
            <a:avLst/>
          </a:prstGeom>
        </p:spPr>
        <p:txBody>
          <a:bodyPr vert="horz" lIns="59894" tIns="59894" rIns="59894" bIns="59894" rtlCol="0">
            <a:no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Помните, что банк не видит ваши операции в другом </a:t>
            </a:r>
            <a:r>
              <a:rPr lang="ru-RU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банке</a:t>
            </a:r>
            <a:br>
              <a:rPr lang="ru-RU" sz="28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(налоговая </a:t>
            </a: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нагрузка, логика назначений платежей, наличие хозяйственных платежей и налогов с ЗП).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ru-RU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«Скажи мне, кто твой контрагент, и я скажу, какой риск блокировки».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ru-RU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Все, что можно оплатить </a:t>
            </a:r>
            <a:r>
              <a:rPr lang="ru-RU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безналично</a:t>
            </a: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, старайтесь оплачивать </a:t>
            </a:r>
            <a:r>
              <a:rPr lang="ru-RU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безналично</a:t>
            </a: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ru-RU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Указывайте назначения платежей подробно.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ru-RU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latin typeface="Verdana" panose="020B0604030504040204" pitchFamily="34" charset="0"/>
                <a:ea typeface="Verdana" panose="020B0604030504040204" pitchFamily="34" charset="0"/>
              </a:rPr>
              <a:t>Не бойтесь запросов документов. Помогите банку закрыть риски, в том числе перед регулятором, предоставив необходимую информацию.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2CBC12-27A6-4C89-8D6C-611D080A36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10" y="3096061"/>
            <a:ext cx="1201270" cy="12012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90D646-5878-48C9-B5E0-0601E9C726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10" y="4996578"/>
            <a:ext cx="1201270" cy="12012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625EDB-9097-4256-B25B-7537D96F9B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10" y="6269568"/>
            <a:ext cx="1201270" cy="12012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2F3BF5-BB0B-4F7E-85FB-BF34A89432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10" y="7560486"/>
            <a:ext cx="1201270" cy="12012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466C3C-D5C4-4C0C-94BC-A0D0CB3E93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10" y="8976909"/>
            <a:ext cx="1201270" cy="1201270"/>
          </a:xfrm>
          <a:prstGeom prst="rect">
            <a:avLst/>
          </a:prstGeom>
        </p:spPr>
      </p:pic>
      <p:grpSp>
        <p:nvGrpSpPr>
          <p:cNvPr id="10" name="Group"/>
          <p:cNvGrpSpPr/>
          <p:nvPr/>
        </p:nvGrpSpPr>
        <p:grpSpPr>
          <a:xfrm>
            <a:off x="-3306200" y="418639"/>
            <a:ext cx="29331423" cy="15484963"/>
            <a:chOff x="0" y="0"/>
            <a:chExt cx="29331422" cy="15484961"/>
          </a:xfrm>
        </p:grpSpPr>
        <p:sp>
          <p:nvSpPr>
            <p:cNvPr id="11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2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3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955535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345721" y="8813322"/>
            <a:ext cx="20962188" cy="2449902"/>
          </a:xfrm>
          <a:prstGeom prst="roundRect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45721" y="4744529"/>
            <a:ext cx="20962188" cy="2449902"/>
          </a:xfrm>
          <a:prstGeom prst="roundRect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Списки ЦБ РФ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sz="half" idx="1"/>
          </p:nvPr>
        </p:nvSpPr>
        <p:spPr>
          <a:xfrm>
            <a:off x="1497062" y="3700618"/>
            <a:ext cx="20659505" cy="72457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514350" marR="0" indent="-51435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ru-RU" sz="4200" b="1" dirty="0">
              <a:solidFill>
                <a:srgbClr val="FF0000"/>
              </a:solidFill>
            </a:endParaRPr>
          </a:p>
          <a:p>
            <a:pPr marL="514350" marR="0" indent="-51435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ru-RU" sz="4200" b="1" i="0" u="none" strike="noStrike" cap="none" spc="0" normalizeH="0" dirty="0" smtClean="0">
              <a:ln>
                <a:noFill/>
              </a:ln>
              <a:solidFill>
                <a:srgbClr val="F2621A"/>
              </a:solidFill>
              <a:effectLst/>
              <a:uFillTx/>
              <a:sym typeface="Helvetica Neue"/>
            </a:endParaRPr>
          </a:p>
          <a:p>
            <a:pPr marL="514350" marR="0" indent="-51435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5400" dirty="0">
                <a:solidFill>
                  <a:schemeClr val="bg1"/>
                </a:solidFill>
                <a:sym typeface="Helvetica Neue"/>
              </a:rPr>
              <a:t>Список 764П (закрытый). Реабилитация Клиент-Банк-ЦБ</a:t>
            </a:r>
          </a:p>
          <a:p>
            <a:pPr marL="514350" marR="0" indent="-51435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ru-RU" sz="5400" dirty="0">
              <a:solidFill>
                <a:srgbClr val="F2621A"/>
              </a:solidFill>
              <a:sym typeface="Helvetica Neue"/>
            </a:endParaRPr>
          </a:p>
          <a:p>
            <a:pPr marR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ru-RU" sz="5400" dirty="0">
              <a:solidFill>
                <a:srgbClr val="F2621A"/>
              </a:solidFill>
              <a:sym typeface="Helvetica Neue"/>
            </a:endParaRPr>
          </a:p>
          <a:p>
            <a:pPr marL="514350" marR="0" indent="-51435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ru-RU" sz="5400" dirty="0">
              <a:solidFill>
                <a:srgbClr val="F2621A"/>
              </a:solidFill>
              <a:sym typeface="Helvetica Neue"/>
            </a:endParaRPr>
          </a:p>
          <a:p>
            <a:pPr marR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5400" dirty="0">
                <a:solidFill>
                  <a:schemeClr val="bg1"/>
                </a:solidFill>
                <a:sym typeface="Helvetica Neue"/>
              </a:rPr>
              <a:t>2. Платформа ЗСК ЦБ (закрытый). Реабилитация только для красных Клиент-ЦБ</a:t>
            </a:r>
          </a:p>
        </p:txBody>
      </p:sp>
      <p:grpSp>
        <p:nvGrpSpPr>
          <p:cNvPr id="14" name="Group"/>
          <p:cNvGrpSpPr/>
          <p:nvPr/>
        </p:nvGrpSpPr>
        <p:grpSpPr>
          <a:xfrm>
            <a:off x="-3601238" y="329876"/>
            <a:ext cx="29331423" cy="15484963"/>
            <a:chOff x="0" y="0"/>
            <a:chExt cx="29331422" cy="15484961"/>
          </a:xfrm>
        </p:grpSpPr>
        <p:sp>
          <p:nvSpPr>
            <p:cNvPr id="15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6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7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43886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672B1-6CC7-4580-A1E1-818E947B1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Реабилитация 764П</a:t>
            </a:r>
            <a:endParaRPr lang="ru-RU" dirty="0"/>
          </a:p>
        </p:txBody>
      </p:sp>
      <p:sp>
        <p:nvSpPr>
          <p:cNvPr id="10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6457C735-6859-4A1E-86ED-2A12AB33E537}"/>
              </a:ext>
            </a:extLst>
          </p:cNvPr>
          <p:cNvSpPr txBox="1">
            <a:spLocks/>
          </p:cNvSpPr>
          <p:nvPr/>
        </p:nvSpPr>
        <p:spPr>
          <a:xfrm>
            <a:off x="4680742" y="7924033"/>
            <a:ext cx="2221112" cy="11804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Накопление НДС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FFC11120-A40F-4A03-85F3-19CAC2DD6DB8}"/>
              </a:ext>
            </a:extLst>
          </p:cNvPr>
          <p:cNvSpPr txBox="1">
            <a:spLocks/>
          </p:cNvSpPr>
          <p:nvPr/>
        </p:nvSpPr>
        <p:spPr>
          <a:xfrm>
            <a:off x="9807026" y="6888709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  <a:endParaRPr lang="ru-RU" sz="17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1DBC3520-2242-4FAA-8105-62128F02D72B}"/>
              </a:ext>
            </a:extLst>
          </p:cNvPr>
          <p:cNvSpPr txBox="1">
            <a:spLocks/>
          </p:cNvSpPr>
          <p:nvPr/>
        </p:nvSpPr>
        <p:spPr>
          <a:xfrm>
            <a:off x="9807026" y="7352633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3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E5940575-4C51-40D8-B32F-D61FD1420CB7}"/>
              </a:ext>
            </a:extLst>
          </p:cNvPr>
          <p:cNvSpPr txBox="1">
            <a:spLocks/>
          </p:cNvSpPr>
          <p:nvPr/>
        </p:nvSpPr>
        <p:spPr>
          <a:xfrm>
            <a:off x="9807026" y="7830004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4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F287CF4C-2A92-449C-BB2E-683D4893D0AF}"/>
              </a:ext>
            </a:extLst>
          </p:cNvPr>
          <p:cNvSpPr txBox="1">
            <a:spLocks/>
          </p:cNvSpPr>
          <p:nvPr/>
        </p:nvSpPr>
        <p:spPr>
          <a:xfrm>
            <a:off x="9807026" y="8300651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5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88C1D3D5-E27A-4273-BAE5-0DA9FBAD256F}"/>
              </a:ext>
            </a:extLst>
          </p:cNvPr>
          <p:cNvSpPr txBox="1">
            <a:spLocks/>
          </p:cNvSpPr>
          <p:nvPr/>
        </p:nvSpPr>
        <p:spPr>
          <a:xfrm>
            <a:off x="9807026" y="8771298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6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63223DA9-D1C2-4560-91F5-D928B40F7AE0}"/>
              </a:ext>
            </a:extLst>
          </p:cNvPr>
          <p:cNvSpPr txBox="1">
            <a:spLocks/>
          </p:cNvSpPr>
          <p:nvPr/>
        </p:nvSpPr>
        <p:spPr>
          <a:xfrm>
            <a:off x="9807026" y="9255392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3" name="Стрелка вправо 2"/>
          <p:cNvSpPr/>
          <p:nvPr/>
        </p:nvSpPr>
        <p:spPr>
          <a:xfrm rot="5400000">
            <a:off x="5624782" y="4546353"/>
            <a:ext cx="1049098" cy="537446"/>
          </a:xfrm>
          <a:prstGeom prst="rightArrow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66646" y="3661494"/>
            <a:ext cx="2802339" cy="443853"/>
          </a:xfrm>
          <a:prstGeom prst="rect">
            <a:avLst/>
          </a:prstGeom>
          <a:solidFill>
            <a:srgbClr val="F2621A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 Medium"/>
              </a:rPr>
              <a:t>Платеж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  <a:sym typeface="Helvetica Neue Medium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66646" y="5524805"/>
            <a:ext cx="2802339" cy="443853"/>
          </a:xfrm>
          <a:prstGeom prst="rect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 Medium"/>
              </a:rPr>
              <a:t>Отказ банка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  <a:sym typeface="Helvetica Neue Medium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66646" y="7513917"/>
            <a:ext cx="2802339" cy="1059406"/>
          </a:xfrm>
          <a:prstGeom prst="rect">
            <a:avLst/>
          </a:prstGeom>
          <a:solidFill>
            <a:srgbClr val="F2621A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 Medium"/>
              </a:rPr>
              <a:t>Заявление о пересмотре решения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  <a:sym typeface="Helvetica Neue Medium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5643266" y="6522670"/>
            <a:ext cx="1049098" cy="537446"/>
          </a:xfrm>
          <a:prstGeom prst="rightArrow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7920588" y="5465830"/>
            <a:ext cx="1049098" cy="537446"/>
          </a:xfrm>
          <a:prstGeom prst="rightArrow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163242" y="5358738"/>
            <a:ext cx="2802339" cy="751629"/>
          </a:xfrm>
          <a:prstGeom prst="rect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 Medium"/>
              </a:rPr>
              <a:t>Сообщение в РосФинМ.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  <a:sym typeface="Helvetica Neue Medium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835964" y="5050961"/>
            <a:ext cx="2802339" cy="1367182"/>
          </a:xfrm>
          <a:prstGeom prst="rect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 Medium"/>
              </a:rPr>
              <a:t>Рассылка обновленного 764П по всем банкам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  <a:sym typeface="Helvetica Neue Medium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12244092" y="5478008"/>
            <a:ext cx="1049098" cy="537446"/>
          </a:xfrm>
          <a:prstGeom prst="rightArrow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17213441" y="5572921"/>
            <a:ext cx="1049098" cy="537446"/>
          </a:xfrm>
          <a:prstGeom prst="rightArrow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307" y="1605057"/>
            <a:ext cx="3098281" cy="20980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677" y="6833140"/>
            <a:ext cx="2947129" cy="239382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62539" y="4786635"/>
            <a:ext cx="4432706" cy="1895834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9056869" y="5063140"/>
            <a:ext cx="3080850" cy="1203704"/>
          </a:xfrm>
          <a:prstGeom prst="rect">
            <a:avLst/>
          </a:prstGeom>
          <a:noFill/>
          <a:ln w="3175" cap="flat">
            <a:solidFill>
              <a:srgbClr val="F2621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solidFill>
                  <a:srgbClr val="F2621A"/>
                </a:solidFill>
              </a:ln>
              <a:noFill/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3696708" y="4906663"/>
            <a:ext cx="3107548" cy="1636054"/>
          </a:xfrm>
          <a:prstGeom prst="rect">
            <a:avLst/>
          </a:prstGeom>
          <a:noFill/>
          <a:ln w="3175" cap="flat">
            <a:solidFill>
              <a:srgbClr val="F2621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solidFill>
                  <a:srgbClr val="F2621A"/>
                </a:solidFill>
              </a:ln>
              <a:noFill/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681963" y="10131060"/>
            <a:ext cx="2708753" cy="751629"/>
          </a:xfrm>
          <a:prstGeom prst="rect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 Medium"/>
              </a:rPr>
              <a:t>Отказ в пересмотре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  <a:sym typeface="Helvetica Neue Medium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207310" y="10131060"/>
            <a:ext cx="2802339" cy="751629"/>
          </a:xfrm>
          <a:prstGeom prst="rect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 Medium"/>
              </a:rPr>
              <a:t>Решение пересмотрено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 flipH="1">
            <a:off x="4036339" y="8771298"/>
            <a:ext cx="1354377" cy="911327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8" name="Прямая со стрелкой 37"/>
          <p:cNvCxnSpPr/>
          <p:nvPr/>
        </p:nvCxnSpPr>
        <p:spPr>
          <a:xfrm>
            <a:off x="6823474" y="8771297"/>
            <a:ext cx="1097114" cy="911328"/>
          </a:xfrm>
          <a:prstGeom prst="straightConnector1">
            <a:avLst/>
          </a:prstGeom>
          <a:noFill/>
          <a:ln w="31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" name="Стрелка вправо 39"/>
          <p:cNvSpPr/>
          <p:nvPr/>
        </p:nvSpPr>
        <p:spPr>
          <a:xfrm rot="16200000">
            <a:off x="9112507" y="8565998"/>
            <a:ext cx="3586043" cy="537446"/>
          </a:xfrm>
          <a:prstGeom prst="rightArrow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9996697" y="10379689"/>
            <a:ext cx="1045113" cy="248054"/>
          </a:xfrm>
          <a:prstGeom prst="rect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669576" y="12490745"/>
            <a:ext cx="2802339" cy="751629"/>
          </a:xfrm>
          <a:prstGeom prst="rect">
            <a:avLst/>
          </a:prstGeom>
          <a:solidFill>
            <a:srgbClr val="F2621A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 Medium"/>
              </a:rPr>
              <a:t>Обращение в МВК при ЦБ РФ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  <a:sym typeface="Helvetica Neue Medium"/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5400000">
            <a:off x="3511790" y="11341050"/>
            <a:ext cx="1049098" cy="537446"/>
          </a:xfrm>
          <a:prstGeom prst="rightArrow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grpSp>
        <p:nvGrpSpPr>
          <p:cNvPr id="33" name="Group"/>
          <p:cNvGrpSpPr/>
          <p:nvPr/>
        </p:nvGrpSpPr>
        <p:grpSpPr>
          <a:xfrm>
            <a:off x="-2700131" y="-951089"/>
            <a:ext cx="29331423" cy="15484963"/>
            <a:chOff x="0" y="0"/>
            <a:chExt cx="29331422" cy="15484961"/>
          </a:xfrm>
        </p:grpSpPr>
        <p:sp>
          <p:nvSpPr>
            <p:cNvPr id="34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5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6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204200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9876"/>
            <a:ext cx="24015939" cy="13236451"/>
          </a:xfrm>
          <a:prstGeom prst="rect">
            <a:avLst/>
          </a:prstGeom>
        </p:spPr>
      </p:pic>
      <p:grpSp>
        <p:nvGrpSpPr>
          <p:cNvPr id="4" name="Group"/>
          <p:cNvGrpSpPr/>
          <p:nvPr/>
        </p:nvGrpSpPr>
        <p:grpSpPr>
          <a:xfrm>
            <a:off x="-2849000" y="-525579"/>
            <a:ext cx="29331423" cy="15484963"/>
            <a:chOff x="0" y="0"/>
            <a:chExt cx="29331422" cy="15484961"/>
          </a:xfrm>
        </p:grpSpPr>
        <p:sp>
          <p:nvSpPr>
            <p:cNvPr id="6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9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220247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EB4FE-DCB9-4255-81B4-23FDD7B14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Разбор </a:t>
            </a:r>
            <a:r>
              <a:rPr lang="ru-RU" b="1" dirty="0"/>
              <a:t>конкретных кейсов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00D924-4BC1-453E-99C8-E73C79651BF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8210" y="7604479"/>
            <a:ext cx="16136740" cy="6534151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05000"/>
                </a:solidFill>
              </a:rPr>
              <a:t>Маркеры сомнительности клиента</a:t>
            </a:r>
          </a:p>
          <a:p>
            <a:endParaRPr lang="ru-RU" sz="28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Недавняя дата регистрации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Высокие обороты со старта при отсутствии штата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Отсутствие </a:t>
            </a:r>
            <a:r>
              <a:rPr lang="ru-RU" sz="2800" dirty="0"/>
              <a:t>подтверждения перевозки продукции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Низкая налоговая нагрузка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Незначительное расхождение цен по реализации и закупке, что нивелирует экономическую выгоду 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DE5D21-7D32-4E1D-B3EB-C96A117D0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108492" y="2371165"/>
            <a:ext cx="14951278" cy="4282719"/>
          </a:xfrm>
          <a:prstGeom prst="rect">
            <a:avLst/>
          </a:prstGeom>
        </p:spPr>
      </p:pic>
      <p:sp>
        <p:nvSpPr>
          <p:cNvPr id="10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82ACC39B-5316-4DC6-8A33-9C6743461819}"/>
              </a:ext>
            </a:extLst>
          </p:cNvPr>
          <p:cNvSpPr txBox="1">
            <a:spLocks/>
          </p:cNvSpPr>
          <p:nvPr/>
        </p:nvSpPr>
        <p:spPr>
          <a:xfrm>
            <a:off x="5126944" y="2545746"/>
            <a:ext cx="3403288" cy="15377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 ОКВЭД </a:t>
            </a:r>
            <a:r>
              <a:rPr lang="ru-RU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строительство</a:t>
            </a:r>
          </a:p>
          <a:p>
            <a:pPr algn="ctr"/>
            <a:r>
              <a:rPr lang="ru-RU" sz="1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(крупный, реальный)</a:t>
            </a:r>
          </a:p>
        </p:txBody>
      </p:sp>
      <p:sp>
        <p:nvSpPr>
          <p:cNvPr id="11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6776BFF2-5A26-4AF3-8D74-F679567FBA21}"/>
              </a:ext>
            </a:extLst>
          </p:cNvPr>
          <p:cNvSpPr txBox="1">
            <a:spLocks/>
          </p:cNvSpPr>
          <p:nvPr/>
        </p:nvSpPr>
        <p:spPr>
          <a:xfrm>
            <a:off x="5296662" y="5017660"/>
            <a:ext cx="3403288" cy="149881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с ОКВЭД </a:t>
            </a:r>
            <a:r>
              <a:rPr lang="ru-RU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оптовая торговля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(директор сменен 3 месяца назад, крупный убыток в предыдущем году)</a:t>
            </a:r>
          </a:p>
        </p:txBody>
      </p:sp>
      <p:sp>
        <p:nvSpPr>
          <p:cNvPr id="12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56B4A386-D0B4-4D15-A955-6DF2BCBE0984}"/>
              </a:ext>
            </a:extLst>
          </p:cNvPr>
          <p:cNvSpPr txBox="1">
            <a:spLocks/>
          </p:cNvSpPr>
          <p:nvPr/>
        </p:nvSpPr>
        <p:spPr>
          <a:xfrm>
            <a:off x="16454713" y="3973969"/>
            <a:ext cx="3403288" cy="15377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</a:t>
            </a:r>
            <a:r>
              <a:rPr lang="ru-RU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«Продуктовый рай»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ОКВЭД Розничная торговля ( крупный, реальный) 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AEADF4A2-E84A-4675-880E-B9413B579BB1}"/>
              </a:ext>
            </a:extLst>
          </p:cNvPr>
          <p:cNvSpPr txBox="1">
            <a:spLocks/>
          </p:cNvSpPr>
          <p:nvPr/>
        </p:nvSpPr>
        <p:spPr>
          <a:xfrm>
            <a:off x="10976572" y="4192181"/>
            <a:ext cx="3403288" cy="15377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Клиент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-2813830" y="160221"/>
            <a:ext cx="29331423" cy="15484963"/>
            <a:chOff x="0" y="0"/>
            <a:chExt cx="29331422" cy="15484961"/>
          </a:xfrm>
        </p:grpSpPr>
        <p:sp>
          <p:nvSpPr>
            <p:cNvPr id="14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5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6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773430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B14AFE4-66D3-4524-8FEF-2A68B5A58C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959215"/>
              </p:ext>
            </p:extLst>
          </p:nvPr>
        </p:nvGraphicFramePr>
        <p:xfrm>
          <a:off x="8684803" y="1642205"/>
          <a:ext cx="14174590" cy="106387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76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0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950 000,00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Частичная оплата по счету № 548 (заливка бетона).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95 000,00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Частичная оплата по счету № 148 (заливка бетона).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98 900,00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Полная оплата по счету № 174 (заливка бетона). Без НДС. 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989,00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Комиссия за зачисление безналичных и наличных денежных средств на  счет в валюте Российской Федерации.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1 200 000,00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Перевод между своими счетами. НДС не облагается.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105 000,00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Частичная оплата по счету № 472 (заливка бетона).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1 050,00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Комиссия за зачисление безналичных и наличных денежных средств на счет в валюте Российской Федерации.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100 000,00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Перевод между своими счетами. НДС не облагается.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135 750,00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Полная оплата по счету № 27 (заливка бетона).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1 357,50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Комиссия за зачисление безналичных и наличных денежных средств на счет в валюте Российской Федерации.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50 000,00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Перевод между своими счетами. НДС не облагается.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21 400,00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Оплата по счету № 783 (изготовление форм ).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214,00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Комиссия за зачисление безналичных и наличных денежных средств на счет в валюте Российской Федерации.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545 000,00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Оплата по счету № 54 (заливка бетона).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550,00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Комиссия за зачисление безналичных и наличных денежных средств на счет в валюте Российской Федерации.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500 000,00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Перевод между своими счетами. НДС не облагается.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25810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55 000,00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2000" u="none" strike="noStrike" dirty="0">
                          <a:effectLst/>
                        </a:rPr>
                        <a:t>Частичная оплата по счету № 45 (заливка бетона).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7770" marR="7770" marT="777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87D7E0-0F7C-4C8E-A9FA-E7164DE83F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4780" r="1090"/>
          <a:stretch/>
        </p:blipFill>
        <p:spPr>
          <a:xfrm>
            <a:off x="544710" y="1326440"/>
            <a:ext cx="7629479" cy="897524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D6EB4FE-DCB9-4255-81B4-23FDD7B14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10" y="329876"/>
            <a:ext cx="20723005" cy="996564"/>
          </a:xfrm>
        </p:spPr>
        <p:txBody>
          <a:bodyPr/>
          <a:lstStyle/>
          <a:p>
            <a:r>
              <a:rPr lang="ru-RU" b="1" dirty="0" smtClean="0"/>
              <a:t>Разбор </a:t>
            </a:r>
            <a:r>
              <a:rPr lang="ru-RU" b="1" dirty="0"/>
              <a:t>конкретных кейсов </a:t>
            </a:r>
          </a:p>
        </p:txBody>
      </p:sp>
      <p:grpSp>
        <p:nvGrpSpPr>
          <p:cNvPr id="7" name="Group"/>
          <p:cNvGrpSpPr/>
          <p:nvPr/>
        </p:nvGrpSpPr>
        <p:grpSpPr>
          <a:xfrm>
            <a:off x="-3218276" y="-525579"/>
            <a:ext cx="29331423" cy="15484963"/>
            <a:chOff x="0" y="0"/>
            <a:chExt cx="29331422" cy="15484961"/>
          </a:xfrm>
        </p:grpSpPr>
        <p:sp>
          <p:nvSpPr>
            <p:cNvPr id="8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9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0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016818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A14FD5C-A19F-4EE9-B598-37AD72FD7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83953" y="10059236"/>
            <a:ext cx="22555349" cy="335518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6ECE25-B68F-4440-AFCC-FD158199A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Признаки транзитных ЮЛ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25E9A58-D4F4-4CD8-AC3F-9D6D98008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588306"/>
              </p:ext>
            </p:extLst>
          </p:nvPr>
        </p:nvGraphicFramePr>
        <p:xfrm>
          <a:off x="8382000" y="1609869"/>
          <a:ext cx="15393790" cy="83792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8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0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 dirty="0" smtClean="0">
                          <a:effectLst/>
                        </a:rPr>
                        <a:t>580 </a:t>
                      </a:r>
                      <a:r>
                        <a:rPr lang="ru-RU" sz="2000" u="none" strike="noStrike" dirty="0">
                          <a:effectLst/>
                        </a:rPr>
                        <a:t>000,00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Перевод денежных средств на другой расчетный счет. Без НДС. Сумма 600000,00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153 266,00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№ 145 Сумма 153266-00,</a:t>
                      </a:r>
                      <a:r>
                        <a:rPr lang="ru-RU" sz="2000" u="none" strike="noStrike" baseline="0" dirty="0">
                          <a:effectLst/>
                        </a:rPr>
                        <a:t> в</a:t>
                      </a:r>
                      <a:r>
                        <a:rPr lang="ru-RU" sz="2000" u="none" strike="noStrike" dirty="0">
                          <a:effectLst/>
                        </a:rPr>
                        <a:t> т. ч. НДС (20%) 25544-33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 dirty="0">
                          <a:effectLst/>
                        </a:rPr>
                        <a:t>251 614,00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№</a:t>
                      </a:r>
                      <a:r>
                        <a:rPr lang="ru-RU" sz="2000" u="none" strike="noStrike" baseline="0" dirty="0">
                          <a:effectLst/>
                        </a:rPr>
                        <a:t> </a:t>
                      </a:r>
                      <a:r>
                        <a:rPr lang="ru-RU" sz="2000" u="none" strike="noStrike" dirty="0">
                          <a:effectLst/>
                        </a:rPr>
                        <a:t>147-И. Сумма 251614,00, в т. ч. НДС (20%) 41935,67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300 000,00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Перевод денежных средств на другой расчетный счет без НДС. Сумма 300000,00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118 450,00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№ 4784.</a:t>
                      </a:r>
                      <a:r>
                        <a:rPr lang="ru-RU" sz="2000" u="none" strike="noStrike" baseline="0" dirty="0">
                          <a:effectLst/>
                        </a:rPr>
                        <a:t> </a:t>
                      </a:r>
                      <a:r>
                        <a:rPr lang="ru-RU" sz="2000" u="none" strike="noStrike" dirty="0">
                          <a:effectLst/>
                        </a:rPr>
                        <a:t>Сумма 118450,00, в т. ч. НДС (20%)</a:t>
                      </a:r>
                      <a:r>
                        <a:rPr lang="ru-RU" sz="2000" u="none" strike="noStrike" baseline="0" dirty="0">
                          <a:effectLst/>
                        </a:rPr>
                        <a:t> </a:t>
                      </a:r>
                      <a:r>
                        <a:rPr lang="ru-RU" sz="2000" u="none" strike="noStrike" dirty="0">
                          <a:effectLst/>
                        </a:rPr>
                        <a:t>19741,67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105 480,00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№</a:t>
                      </a:r>
                      <a:r>
                        <a:rPr lang="ru-RU" sz="2000" u="none" strike="noStrike" baseline="0" dirty="0">
                          <a:effectLst/>
                        </a:rPr>
                        <a:t> </a:t>
                      </a:r>
                      <a:r>
                        <a:rPr lang="ru-RU" sz="2000" u="none" strike="noStrike" dirty="0">
                          <a:effectLst/>
                        </a:rPr>
                        <a:t>787.</a:t>
                      </a:r>
                      <a:r>
                        <a:rPr lang="ru-RU" sz="2000" u="none" strike="noStrike" baseline="0" dirty="0">
                          <a:effectLst/>
                        </a:rPr>
                        <a:t> </a:t>
                      </a:r>
                      <a:r>
                        <a:rPr lang="ru-RU" sz="2000" u="none" strike="noStrike" dirty="0">
                          <a:effectLst/>
                        </a:rPr>
                        <a:t>Сумма 105480,00, в т. ч. НДС (20%) 17580,00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175 682,00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Договору.</a:t>
                      </a:r>
                      <a:r>
                        <a:rPr lang="ru-RU" sz="2000" u="none" strike="noStrike" baseline="0" dirty="0">
                          <a:effectLst/>
                        </a:rPr>
                        <a:t> С</a:t>
                      </a:r>
                      <a:r>
                        <a:rPr lang="ru-RU" sz="2000" u="none" strike="noStrike" dirty="0">
                          <a:effectLst/>
                        </a:rPr>
                        <a:t>умма 175682,00, в т. ч. НДС(20%) 29280,33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190 000,00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Перевод денежных средств на другой расчетный счет без НДС. Сумма 190000,00 ₽. 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121 582,00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от 20.09.2021. Сумма 121582,00, в т. ч. НДС (20%) 20263,67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175 714,00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</a:t>
                      </a:r>
                      <a:r>
                        <a:rPr lang="ru-RU" sz="2000" u="none" strike="noStrike" baseline="0" dirty="0">
                          <a:effectLst/>
                        </a:rPr>
                        <a:t> № 6. </a:t>
                      </a:r>
                      <a:r>
                        <a:rPr lang="ru-RU" sz="2000" u="none" strike="noStrike" dirty="0">
                          <a:effectLst/>
                        </a:rPr>
                        <a:t>Сумма 175714,00, в т. ч. НДС (20%) 29285,67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590 000,00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Перевод денежных средств на другой расчетный счет без НДС. Сумма 590000,00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102 587,00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№44. Сумма 102587,00,</a:t>
                      </a:r>
                      <a:r>
                        <a:rPr lang="ru-RU" sz="2000" u="none" strike="noStrike" baseline="0" dirty="0">
                          <a:effectLst/>
                        </a:rPr>
                        <a:t> в</a:t>
                      </a:r>
                      <a:r>
                        <a:rPr lang="ru-RU" sz="2000" u="none" strike="noStrike" dirty="0">
                          <a:effectLst/>
                        </a:rPr>
                        <a:t> т. ч. НДС (20%) 17097,83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122 388,00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Договору. Сумма 122388,00, в т. ч. НДС (20%) 20398,00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133 036,00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№58.</a:t>
                      </a:r>
                      <a:r>
                        <a:rPr lang="ru-RU" sz="2000" u="none" strike="noStrike" baseline="0" dirty="0">
                          <a:effectLst/>
                        </a:rPr>
                        <a:t> С</a:t>
                      </a:r>
                      <a:r>
                        <a:rPr lang="ru-RU" sz="2000" u="none" strike="noStrike" dirty="0">
                          <a:effectLst/>
                        </a:rPr>
                        <a:t>умма 133036,00, в т. ч. НДС (20%) 22172,67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05609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83 257,00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Договору. Сумма 83257,00,</a:t>
                      </a:r>
                      <a:r>
                        <a:rPr lang="ru-RU" sz="2000" u="none" strike="noStrike" baseline="0" dirty="0">
                          <a:effectLst/>
                        </a:rPr>
                        <a:t> в</a:t>
                      </a:r>
                      <a:r>
                        <a:rPr lang="ru-RU" sz="2000" u="none" strike="noStrike" dirty="0">
                          <a:effectLst/>
                        </a:rPr>
                        <a:t> т. ч. НДС (20%) 13876,17 ₽.</a:t>
                      </a:r>
                    </a:p>
                    <a:p>
                      <a:pPr lvl="1" algn="l" fontAlgn="t"/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145 860,00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№</a:t>
                      </a:r>
                      <a:r>
                        <a:rPr lang="ru-RU" sz="2000" u="none" strike="noStrike" baseline="0" dirty="0">
                          <a:effectLst/>
                        </a:rPr>
                        <a:t> </a:t>
                      </a:r>
                      <a:r>
                        <a:rPr lang="ru-RU" sz="2000" u="none" strike="noStrike" dirty="0">
                          <a:effectLst/>
                        </a:rPr>
                        <a:t>575. Сумма 145860,00, в т. ч. НДС (20%) 24310,00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155 000,00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Перевод денежных средств на другой расчетный счет без НДС. Сумма 155000,00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153 064,00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№45. Сумма 153064,00, в т. ч. НДС (20%) 25510,67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30767"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2000" u="none" strike="noStrike">
                          <a:effectLst/>
                        </a:rPr>
                        <a:t>30 000,00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5889" marR="15889" marT="15889" marB="0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Перевод денежных средств на другой расчетный счет без НДС сумма 30000,00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5889" marR="15889" marT="15889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D634EE00-5E17-4A30-8E91-E9E1417E90C5}"/>
              </a:ext>
            </a:extLst>
          </p:cNvPr>
          <p:cNvSpPr txBox="1">
            <a:spLocks/>
          </p:cNvSpPr>
          <p:nvPr/>
        </p:nvSpPr>
        <p:spPr>
          <a:xfrm>
            <a:off x="270008" y="2308962"/>
            <a:ext cx="19471342" cy="727001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lIns="59894" tIns="59894" rIns="59894" bIns="59894" rtlCol="0">
            <a:normAutofit fontScale="92500"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Отсутствие </a:t>
            </a:r>
            <a:r>
              <a:rPr lang="ru-RU" sz="2800" dirty="0" smtClean="0"/>
              <a:t>налогов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Хозяйственных платежей</a:t>
            </a:r>
            <a:endParaRPr lang="ru-RU" sz="28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Переводы день в день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Переводы суммами </a:t>
            </a:r>
            <a:r>
              <a:rPr lang="ru-RU" sz="2800" dirty="0" smtClean="0"/>
              <a:t>ниже, 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 </a:t>
            </a:r>
            <a:r>
              <a:rPr lang="ru-RU" sz="2800" dirty="0" smtClean="0"/>
              <a:t>   но близкими к </a:t>
            </a:r>
            <a:r>
              <a:rPr lang="ru-RU" sz="2800" dirty="0"/>
              <a:t>600 000 ₽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Территориальная </a:t>
            </a:r>
            <a:r>
              <a:rPr lang="ru-RU" sz="2800" dirty="0" smtClean="0"/>
              <a:t>удаленность 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 </a:t>
            </a:r>
            <a:r>
              <a:rPr lang="ru-RU" sz="2800" dirty="0" smtClean="0"/>
              <a:t>   контрагентов</a:t>
            </a:r>
            <a:endParaRPr lang="ru-RU" sz="28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Недавняя дата регистрации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Недавняя смена </a:t>
            </a:r>
            <a:r>
              <a:rPr lang="ru-RU" sz="2800" dirty="0" smtClean="0"/>
              <a:t>директора</a:t>
            </a:r>
            <a:endParaRPr lang="ru-RU" sz="28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/>
              <a:t>Непрозрачное назначение </a:t>
            </a:r>
            <a:r>
              <a:rPr lang="ru-RU" sz="2800" dirty="0" smtClean="0"/>
              <a:t>платежей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dirty="0" smtClean="0"/>
              <a:t>Занижение прибыли, регулярный 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 </a:t>
            </a:r>
            <a:r>
              <a:rPr lang="ru-RU" sz="2800" dirty="0" smtClean="0"/>
              <a:t>   убыток</a:t>
            </a:r>
            <a:endParaRPr lang="ru-RU" sz="2800" dirty="0"/>
          </a:p>
        </p:txBody>
      </p:sp>
      <p:sp>
        <p:nvSpPr>
          <p:cNvPr id="8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21B9482B-0624-4DB7-8ECB-BD75FE94F47F}"/>
              </a:ext>
            </a:extLst>
          </p:cNvPr>
          <p:cNvSpPr txBox="1">
            <a:spLocks/>
          </p:cNvSpPr>
          <p:nvPr/>
        </p:nvSpPr>
        <p:spPr>
          <a:xfrm>
            <a:off x="1277356" y="10804186"/>
            <a:ext cx="3403288" cy="15377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ООО,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которому нужно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уйти от уплаты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налогов</a:t>
            </a:r>
            <a:endParaRPr lang="ru-RU" sz="1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3111A440-B0F3-4044-ABF1-E58E6BC4314B}"/>
              </a:ext>
            </a:extLst>
          </p:cNvPr>
          <p:cNvSpPr txBox="1">
            <a:spLocks/>
          </p:cNvSpPr>
          <p:nvPr/>
        </p:nvSpPr>
        <p:spPr>
          <a:xfrm>
            <a:off x="15342988" y="10906464"/>
            <a:ext cx="2221112" cy="11804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«Транзит </a:t>
            </a:r>
            <a:b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без налогов </a:t>
            </a:r>
            <a:b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иных платежей»</a:t>
            </a:r>
          </a:p>
        </p:txBody>
      </p:sp>
      <p:sp>
        <p:nvSpPr>
          <p:cNvPr id="13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AD71C27C-1547-4285-AC27-D3CFBD74FC39}"/>
              </a:ext>
            </a:extLst>
          </p:cNvPr>
          <p:cNvSpPr txBox="1">
            <a:spLocks/>
          </p:cNvSpPr>
          <p:nvPr/>
        </p:nvSpPr>
        <p:spPr>
          <a:xfrm>
            <a:off x="20461238" y="10099920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4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B31D364B-D6F7-40F5-B32C-96DC68BB2374}"/>
              </a:ext>
            </a:extLst>
          </p:cNvPr>
          <p:cNvSpPr txBox="1">
            <a:spLocks/>
          </p:cNvSpPr>
          <p:nvPr/>
        </p:nvSpPr>
        <p:spPr>
          <a:xfrm>
            <a:off x="20461238" y="10597225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5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6496DD9C-7901-409E-B873-0C48A933184F}"/>
              </a:ext>
            </a:extLst>
          </p:cNvPr>
          <p:cNvSpPr txBox="1">
            <a:spLocks/>
          </p:cNvSpPr>
          <p:nvPr/>
        </p:nvSpPr>
        <p:spPr>
          <a:xfrm>
            <a:off x="20461238" y="11050415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7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D99F9874-F005-4E36-A7D6-3CDFE799A2F8}"/>
              </a:ext>
            </a:extLst>
          </p:cNvPr>
          <p:cNvSpPr txBox="1">
            <a:spLocks/>
          </p:cNvSpPr>
          <p:nvPr/>
        </p:nvSpPr>
        <p:spPr>
          <a:xfrm>
            <a:off x="20461238" y="11531678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8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F1032009-AC93-4C6A-8973-3B77C39A9306}"/>
              </a:ext>
            </a:extLst>
          </p:cNvPr>
          <p:cNvSpPr txBox="1">
            <a:spLocks/>
          </p:cNvSpPr>
          <p:nvPr/>
        </p:nvSpPr>
        <p:spPr>
          <a:xfrm>
            <a:off x="20461238" y="11996899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9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FB8AD06F-99A2-4523-9767-03F5E5B3F3A8}"/>
              </a:ext>
            </a:extLst>
          </p:cNvPr>
          <p:cNvSpPr txBox="1">
            <a:spLocks/>
          </p:cNvSpPr>
          <p:nvPr/>
        </p:nvSpPr>
        <p:spPr>
          <a:xfrm>
            <a:off x="20461238" y="12490194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22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5E0392B6-0E81-423A-AD45-45214BAB52C2}"/>
              </a:ext>
            </a:extLst>
          </p:cNvPr>
          <p:cNvSpPr txBox="1">
            <a:spLocks/>
          </p:cNvSpPr>
          <p:nvPr/>
        </p:nvSpPr>
        <p:spPr>
          <a:xfrm>
            <a:off x="12199738" y="10906464"/>
            <a:ext cx="2221112" cy="11804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«Транзит </a:t>
            </a:r>
            <a:b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без налогов </a:t>
            </a:r>
            <a:b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иных платежей»</a:t>
            </a:r>
          </a:p>
        </p:txBody>
      </p:sp>
      <p:sp>
        <p:nvSpPr>
          <p:cNvPr id="23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1ACA07B9-607D-445F-9333-5372536A30C3}"/>
              </a:ext>
            </a:extLst>
          </p:cNvPr>
          <p:cNvSpPr txBox="1">
            <a:spLocks/>
          </p:cNvSpPr>
          <p:nvPr/>
        </p:nvSpPr>
        <p:spPr>
          <a:xfrm>
            <a:off x="8751688" y="10906464"/>
            <a:ext cx="2221112" cy="11804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«Транзит </a:t>
            </a:r>
            <a:b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без налогов </a:t>
            </a:r>
            <a:b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иных платежей»</a:t>
            </a:r>
          </a:p>
        </p:txBody>
      </p:sp>
      <p:sp>
        <p:nvSpPr>
          <p:cNvPr id="24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DBAD7C94-9D0F-4AE2-82CC-AA2606BB5BC1}"/>
              </a:ext>
            </a:extLst>
          </p:cNvPr>
          <p:cNvSpPr txBox="1">
            <a:spLocks/>
          </p:cNvSpPr>
          <p:nvPr/>
        </p:nvSpPr>
        <p:spPr>
          <a:xfrm>
            <a:off x="5608438" y="10906464"/>
            <a:ext cx="2221112" cy="11804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«Транзит </a:t>
            </a:r>
            <a:b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без налогов </a:t>
            </a:r>
            <a:b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иных платежей»</a:t>
            </a:r>
          </a:p>
        </p:txBody>
      </p:sp>
      <p:grpSp>
        <p:nvGrpSpPr>
          <p:cNvPr id="20" name="Group"/>
          <p:cNvGrpSpPr/>
          <p:nvPr/>
        </p:nvGrpSpPr>
        <p:grpSpPr>
          <a:xfrm>
            <a:off x="-3024846" y="-1088286"/>
            <a:ext cx="29331423" cy="15484963"/>
            <a:chOff x="0" y="0"/>
            <a:chExt cx="29331422" cy="15484961"/>
          </a:xfrm>
        </p:grpSpPr>
        <p:sp>
          <p:nvSpPr>
            <p:cNvPr id="25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6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7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352474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672B1-6CC7-4580-A1E1-818E947B1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Признаки ЮЛ с аккумуляцией НДС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6BAEFFC-6D8C-461D-813E-3838E4850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298258"/>
              </p:ext>
            </p:extLst>
          </p:nvPr>
        </p:nvGraphicFramePr>
        <p:xfrm>
          <a:off x="9456066" y="1413365"/>
          <a:ext cx="14158657" cy="9768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3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2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600 000,00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за товар, в т. ч.</a:t>
                      </a:r>
                      <a:r>
                        <a:rPr lang="ru-RU" sz="2000" u="none" strike="noStrike" baseline="0" dirty="0">
                          <a:effectLst/>
                        </a:rPr>
                        <a:t> </a:t>
                      </a:r>
                      <a:r>
                        <a:rPr lang="ru-RU" sz="2000" u="none" strike="noStrike" dirty="0">
                          <a:effectLst/>
                        </a:rPr>
                        <a:t>числе НДС (20%) 100 000,00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20 000,00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за работы по договору б/н от 01.10.2021 г. Сумма 20000,00 ₽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46 650,00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по счету №1 за бумагу. Сумма 46650,00 ₽, в т. ч. НДС (20%) 7775,00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3 658,65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по счету за товар. Сумма 3658,65 ₽, в т. ч. НДС (20%) 609,77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7 800,00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по счету № 28. Сумма 7800,00, в т. ч. НДС (20%) 1300,00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1 500 000,00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Доплата по счету</a:t>
                      </a:r>
                      <a:r>
                        <a:rPr lang="ru-RU" sz="2000" u="none" strike="noStrike" baseline="0" dirty="0">
                          <a:effectLst/>
                        </a:rPr>
                        <a:t> за товар, в т. ч.</a:t>
                      </a:r>
                      <a:r>
                        <a:rPr lang="ru-RU" sz="2000" u="none" strike="noStrike" dirty="0">
                          <a:effectLst/>
                        </a:rPr>
                        <a:t> НДС (20%) 250 000,00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270,00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Комиссия за прием и исполнение электронных платежных поручений за 15.12.2021 по р/с 40702810102000094768.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480 000,00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за товар,</a:t>
                      </a:r>
                      <a:r>
                        <a:rPr lang="ru-RU" sz="2000" u="none" strike="noStrike" baseline="0" dirty="0">
                          <a:effectLst/>
                        </a:rPr>
                        <a:t> в т. ч. </a:t>
                      </a:r>
                      <a:r>
                        <a:rPr lang="ru-RU" sz="2000" u="none" strike="noStrike" dirty="0">
                          <a:effectLst/>
                        </a:rPr>
                        <a:t>НДС (20%) 80 000,00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46 287,00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по счету. Сумма 46287,00 ₽, в т. ч.</a:t>
                      </a:r>
                      <a:r>
                        <a:rPr lang="ru-RU" sz="2000" u="none" strike="noStrike" baseline="0" dirty="0">
                          <a:effectLst/>
                        </a:rPr>
                        <a:t> </a:t>
                      </a:r>
                      <a:r>
                        <a:rPr lang="ru-RU" sz="2000" u="none" strike="noStrike" dirty="0">
                          <a:effectLst/>
                        </a:rPr>
                        <a:t>НДС (20%) 7714,50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522,00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по счету за доставку. Сумма 522,00 ₽, в т. ч. НДС(20%) 77,50 ₽.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100 000,00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поставки б/н. Сумма 100000,00 ₽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150 000,00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поставки б/н. Сумма 150000,00 ₽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300 000,00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за услуги по договору .Сумма 300000,00 ₽ без НДС.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150 000,00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>
                          <a:effectLst/>
                        </a:rPr>
                        <a:t> </a:t>
                      </a:r>
                      <a:endParaRPr lang="ru-RU" sz="2000" b="0" i="0" u="none" strike="noStrike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Оплата по договору поставки б/н. Сумма 150000,00 ₽ без НДС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51204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310 000,00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Перевод денежных средств на другой р/счет. Сумма 310000,00 ₽ </a:t>
                      </a:r>
                      <a:br>
                        <a:rPr lang="ru-RU" sz="2000" u="none" strike="noStrike" dirty="0">
                          <a:effectLst/>
                        </a:rPr>
                      </a:br>
                      <a:r>
                        <a:rPr lang="ru-RU" sz="2000" u="none" strike="noStrike" dirty="0">
                          <a:effectLst/>
                        </a:rPr>
                        <a:t>без НДС</a:t>
                      </a:r>
                      <a:endParaRPr lang="ru-RU" sz="2000" b="0" i="0" u="none" strike="noStrike" dirty="0">
                        <a:latin typeface="MS Sans Serif"/>
                      </a:endParaRPr>
                    </a:p>
                  </a:txBody>
                  <a:tcPr marL="19957" marR="19957" marT="19957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3AB632-6776-4AFE-8B5D-AD84BE135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4710" y="6181886"/>
            <a:ext cx="8757015" cy="2972199"/>
          </a:xfrm>
          <a:prstGeom prst="rect">
            <a:avLst/>
          </a:prstGeom>
        </p:spPr>
      </p:pic>
      <p:sp>
        <p:nvSpPr>
          <p:cNvPr id="10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6457C735-6859-4A1E-86ED-2A12AB33E537}"/>
              </a:ext>
            </a:extLst>
          </p:cNvPr>
          <p:cNvSpPr txBox="1">
            <a:spLocks/>
          </p:cNvSpPr>
          <p:nvPr/>
        </p:nvSpPr>
        <p:spPr>
          <a:xfrm>
            <a:off x="816108" y="7332719"/>
            <a:ext cx="2221112" cy="11804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Накопление НДС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FFC11120-A40F-4A03-85F3-19CAC2DD6DB8}"/>
              </a:ext>
            </a:extLst>
          </p:cNvPr>
          <p:cNvSpPr txBox="1">
            <a:spLocks/>
          </p:cNvSpPr>
          <p:nvPr/>
        </p:nvSpPr>
        <p:spPr>
          <a:xfrm>
            <a:off x="5942392" y="6297395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  <a:endParaRPr lang="ru-RU" sz="17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1DBC3520-2242-4FAA-8105-62128F02D72B}"/>
              </a:ext>
            </a:extLst>
          </p:cNvPr>
          <p:cNvSpPr txBox="1">
            <a:spLocks/>
          </p:cNvSpPr>
          <p:nvPr/>
        </p:nvSpPr>
        <p:spPr>
          <a:xfrm>
            <a:off x="5942392" y="6761319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3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E5940575-4C51-40D8-B32F-D61FD1420CB7}"/>
              </a:ext>
            </a:extLst>
          </p:cNvPr>
          <p:cNvSpPr txBox="1">
            <a:spLocks/>
          </p:cNvSpPr>
          <p:nvPr/>
        </p:nvSpPr>
        <p:spPr>
          <a:xfrm>
            <a:off x="5942392" y="7238690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4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F287CF4C-2A92-449C-BB2E-683D4893D0AF}"/>
              </a:ext>
            </a:extLst>
          </p:cNvPr>
          <p:cNvSpPr txBox="1">
            <a:spLocks/>
          </p:cNvSpPr>
          <p:nvPr/>
        </p:nvSpPr>
        <p:spPr>
          <a:xfrm>
            <a:off x="5942392" y="7709337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5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88C1D3D5-E27A-4273-BAE5-0DA9FBAD256F}"/>
              </a:ext>
            </a:extLst>
          </p:cNvPr>
          <p:cNvSpPr txBox="1">
            <a:spLocks/>
          </p:cNvSpPr>
          <p:nvPr/>
        </p:nvSpPr>
        <p:spPr>
          <a:xfrm>
            <a:off x="5942392" y="8179984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16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63223DA9-D1C2-4560-91F5-D928B40F7AE0}"/>
              </a:ext>
            </a:extLst>
          </p:cNvPr>
          <p:cNvSpPr txBox="1">
            <a:spLocks/>
          </p:cNvSpPr>
          <p:nvPr/>
        </p:nvSpPr>
        <p:spPr>
          <a:xfrm>
            <a:off x="5942392" y="8664078"/>
            <a:ext cx="553439" cy="427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1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</a:t>
            </a:r>
          </a:p>
        </p:txBody>
      </p:sp>
      <p:sp>
        <p:nvSpPr>
          <p:cNvPr id="3" name="Стрелка вправо 2"/>
          <p:cNvSpPr/>
          <p:nvPr/>
        </p:nvSpPr>
        <p:spPr>
          <a:xfrm rot="5400000">
            <a:off x="1363919" y="5690556"/>
            <a:ext cx="1125490" cy="753036"/>
          </a:xfrm>
          <a:prstGeom prst="rightArrow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Helvetica Neue Medium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4710" y="4339694"/>
            <a:ext cx="2865293" cy="751629"/>
          </a:xfrm>
          <a:prstGeom prst="rect">
            <a:avLst/>
          </a:prstGeom>
          <a:solidFill>
            <a:srgbClr val="1E1E8C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380" tIns="67380" rIns="67380" bIns="67380" numCol="1" spcCol="38100" rtlCol="0" anchor="ctr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  <a:sym typeface="Helvetica Neue Medium"/>
              </a:rPr>
              <a:t>Поступление с НДС</a:t>
            </a:r>
          </a:p>
        </p:txBody>
      </p:sp>
      <p:grpSp>
        <p:nvGrpSpPr>
          <p:cNvPr id="17" name="Group"/>
          <p:cNvGrpSpPr/>
          <p:nvPr/>
        </p:nvGrpSpPr>
        <p:grpSpPr>
          <a:xfrm>
            <a:off x="-3007261" y="-503792"/>
            <a:ext cx="29331423" cy="15484963"/>
            <a:chOff x="0" y="0"/>
            <a:chExt cx="29331422" cy="15484961"/>
          </a:xfrm>
        </p:grpSpPr>
        <p:sp>
          <p:nvSpPr>
            <p:cNvPr id="18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9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0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816999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03D30-6831-431F-AE67-94538F754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Путь документов внутри банка при блокировке клиента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D4B35E-711B-497C-9627-EE13A9830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367357" y="3410485"/>
            <a:ext cx="18900358" cy="7850049"/>
          </a:xfrm>
          <a:prstGeom prst="rect">
            <a:avLst/>
          </a:prstGeom>
        </p:spPr>
      </p:pic>
      <p:sp>
        <p:nvSpPr>
          <p:cNvPr id="6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7B70EAE6-5623-4C7C-8FDB-4CC41551E8DD}"/>
              </a:ext>
            </a:extLst>
          </p:cNvPr>
          <p:cNvSpPr txBox="1">
            <a:spLocks/>
          </p:cNvSpPr>
          <p:nvPr/>
        </p:nvSpPr>
        <p:spPr>
          <a:xfrm>
            <a:off x="2683248" y="7082038"/>
            <a:ext cx="2902038" cy="9550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Документы</a:t>
            </a:r>
            <a:endParaRPr lang="ru-RU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78F5EC44-3694-44BE-9DC4-D6FC4F3F9DB1}"/>
              </a:ext>
            </a:extLst>
          </p:cNvPr>
          <p:cNvSpPr txBox="1">
            <a:spLocks/>
          </p:cNvSpPr>
          <p:nvPr/>
        </p:nvSpPr>
        <p:spPr>
          <a:xfrm>
            <a:off x="7423354" y="3933208"/>
            <a:ext cx="2972976" cy="214147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23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Письмом в интернет банке</a:t>
            </a:r>
            <a:endParaRPr lang="ru-RU" sz="2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C9EBFDCF-1929-4D1F-B874-94624348466D}"/>
              </a:ext>
            </a:extLst>
          </p:cNvPr>
          <p:cNvSpPr txBox="1">
            <a:spLocks/>
          </p:cNvSpPr>
          <p:nvPr/>
        </p:nvSpPr>
        <p:spPr>
          <a:xfrm>
            <a:off x="7230129" y="8632541"/>
            <a:ext cx="3359425" cy="1902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23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бумаге в отделение</a:t>
            </a:r>
            <a:endParaRPr lang="ru-RU" sz="2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CB51DFC8-542A-4714-BBD2-76AA5D4A22E8}"/>
              </a:ext>
            </a:extLst>
          </p:cNvPr>
          <p:cNvSpPr txBox="1">
            <a:spLocks/>
          </p:cNvSpPr>
          <p:nvPr/>
        </p:nvSpPr>
        <p:spPr>
          <a:xfrm>
            <a:off x="18254982" y="6857999"/>
            <a:ext cx="3012733" cy="9550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Апелляционная группа</a:t>
            </a:r>
          </a:p>
        </p:txBody>
      </p:sp>
      <p:sp>
        <p:nvSpPr>
          <p:cNvPr id="10" name="Заголовок в тексте. Набирается шрифтом Verdana Bold.…">
            <a:extLst>
              <a:ext uri="{FF2B5EF4-FFF2-40B4-BE49-F238E27FC236}">
                <a16:creationId xmlns:a16="http://schemas.microsoft.com/office/drawing/2014/main" id="{6B04C623-7033-480D-A2F8-14738947D4D3}"/>
              </a:ext>
            </a:extLst>
          </p:cNvPr>
          <p:cNvSpPr txBox="1">
            <a:spLocks/>
          </p:cNvSpPr>
          <p:nvPr/>
        </p:nvSpPr>
        <p:spPr>
          <a:xfrm>
            <a:off x="13529098" y="6604528"/>
            <a:ext cx="2488102" cy="9550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9894" tIns="59894" rIns="59894" bIns="59894">
            <a:noAutofit/>
          </a:bodyPr>
          <a:lstStyle>
            <a:lvl1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0" marR="0" indent="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0" marR="0" indent="3556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0" marR="0" indent="7112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0" marR="0" indent="10668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0" marR="0" indent="1422400" algn="l" defTabSz="82153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algn="ctr"/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Департамент финансового мониторинга</a:t>
            </a:r>
          </a:p>
        </p:txBody>
      </p:sp>
      <p:grpSp>
        <p:nvGrpSpPr>
          <p:cNvPr id="11" name="Group"/>
          <p:cNvGrpSpPr/>
          <p:nvPr/>
        </p:nvGrpSpPr>
        <p:grpSpPr>
          <a:xfrm>
            <a:off x="-2848176" y="-2037856"/>
            <a:ext cx="29331423" cy="15484963"/>
            <a:chOff x="0" y="0"/>
            <a:chExt cx="29331422" cy="15484961"/>
          </a:xfrm>
        </p:grpSpPr>
        <p:sp>
          <p:nvSpPr>
            <p:cNvPr id="12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3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4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637887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03D30-6831-431F-AE67-94538F754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Сервис </a:t>
            </a:r>
            <a:r>
              <a:rPr lang="en-US" dirty="0" smtClean="0"/>
              <a:t>“</a:t>
            </a:r>
            <a:r>
              <a:rPr lang="ru-RU" dirty="0" smtClean="0"/>
              <a:t>Бизнес без блокировок</a:t>
            </a:r>
            <a:r>
              <a:rPr lang="en-US" dirty="0" smtClean="0"/>
              <a:t>”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639" y="1934697"/>
            <a:ext cx="17058602" cy="11279280"/>
          </a:xfrm>
          <a:prstGeom prst="rect">
            <a:avLst/>
          </a:prstGeom>
        </p:spPr>
      </p:pic>
      <p:grpSp>
        <p:nvGrpSpPr>
          <p:cNvPr id="4" name="Group"/>
          <p:cNvGrpSpPr/>
          <p:nvPr/>
        </p:nvGrpSpPr>
        <p:grpSpPr>
          <a:xfrm>
            <a:off x="-2673153" y="-1193794"/>
            <a:ext cx="29331423" cy="15484963"/>
            <a:chOff x="0" y="0"/>
            <a:chExt cx="29331422" cy="15484961"/>
          </a:xfrm>
        </p:grpSpPr>
        <p:sp>
          <p:nvSpPr>
            <p:cNvPr id="5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7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873457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03D30-6831-431F-AE67-94538F754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Бесплатный сервис </a:t>
            </a:r>
            <a:r>
              <a:rPr lang="en-US" dirty="0" smtClean="0"/>
              <a:t>“</a:t>
            </a:r>
            <a:r>
              <a:rPr lang="ru-RU" dirty="0" smtClean="0"/>
              <a:t>Бизнес без блокировок</a:t>
            </a:r>
            <a:r>
              <a:rPr lang="en-US" dirty="0" smtClean="0"/>
              <a:t>”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10" y="2000250"/>
            <a:ext cx="9029700" cy="4229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80741"/>
            <a:ext cx="13233397" cy="577187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222072" y="2072210"/>
            <a:ext cx="878540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b="0" dirty="0">
                <a:solidFill>
                  <a:schemeClr val="accent3"/>
                </a:solidFill>
                <a:latin typeface="+mn-lt"/>
                <a:ea typeface="+mn-ea"/>
                <a:cs typeface="+mn-cs"/>
                <a:sym typeface="Verdana"/>
              </a:rPr>
              <a:t>Общая оценка вашего бизнеса (результирующая страница)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b="0" dirty="0" smtClean="0">
                <a:solidFill>
                  <a:schemeClr val="accent3"/>
                </a:solidFill>
                <a:latin typeface="+mn-lt"/>
                <a:ea typeface="+mn-ea"/>
                <a:cs typeface="+mn-cs"/>
                <a:sym typeface="Verdana"/>
              </a:rPr>
              <a:t>Налоговая </a:t>
            </a:r>
            <a:r>
              <a:rPr lang="ru-RU" sz="2800" b="0" dirty="0">
                <a:solidFill>
                  <a:schemeClr val="accent3"/>
                </a:solidFill>
                <a:latin typeface="+mn-lt"/>
                <a:ea typeface="+mn-ea"/>
                <a:cs typeface="+mn-cs"/>
                <a:sym typeface="Verdana"/>
              </a:rPr>
              <a:t>нагрузка</a:t>
            </a:r>
            <a:endParaRPr lang="en-US" sz="2800" b="0" dirty="0">
              <a:solidFill>
                <a:schemeClr val="accent3"/>
              </a:solidFill>
              <a:latin typeface="+mn-lt"/>
              <a:ea typeface="+mn-ea"/>
              <a:cs typeface="+mn-cs"/>
              <a:sym typeface="Verdana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b="0" dirty="0" smtClean="0">
                <a:solidFill>
                  <a:schemeClr val="accent3"/>
                </a:solidFill>
                <a:latin typeface="+mn-lt"/>
                <a:ea typeface="+mn-ea"/>
                <a:cs typeface="+mn-cs"/>
                <a:sym typeface="Verdana"/>
              </a:rPr>
              <a:t>Модуль </a:t>
            </a:r>
            <a:r>
              <a:rPr lang="ru-RU" sz="2800" b="0" dirty="0">
                <a:solidFill>
                  <a:schemeClr val="accent3"/>
                </a:solidFill>
                <a:latin typeface="+mn-lt"/>
                <a:ea typeface="+mn-ea"/>
                <a:cs typeface="+mn-cs"/>
                <a:sym typeface="Verdana"/>
              </a:rPr>
              <a:t>снятие наличных и переводов на ФЛ</a:t>
            </a:r>
            <a:endParaRPr lang="en-US" sz="2800" b="0" dirty="0">
              <a:solidFill>
                <a:schemeClr val="accent3"/>
              </a:solidFill>
              <a:latin typeface="+mn-lt"/>
              <a:ea typeface="+mn-ea"/>
              <a:cs typeface="+mn-cs"/>
              <a:sym typeface="Verdana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b="0" dirty="0">
                <a:solidFill>
                  <a:schemeClr val="accent3"/>
                </a:solidFill>
                <a:latin typeface="+mn-lt"/>
                <a:ea typeface="+mn-ea"/>
                <a:cs typeface="+mn-cs"/>
                <a:sym typeface="Verdana"/>
              </a:rPr>
              <a:t>Модуль НДС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2800" b="0" dirty="0">
                <a:solidFill>
                  <a:schemeClr val="accent3"/>
                </a:solidFill>
                <a:latin typeface="+mn-lt"/>
                <a:ea typeface="+mn-ea"/>
                <a:cs typeface="+mn-cs"/>
                <a:sym typeface="Verdana"/>
              </a:rPr>
              <a:t>Модуль проверки контрагентов (сервис Светофор</a:t>
            </a:r>
            <a:r>
              <a:rPr lang="ru-RU" sz="2800" b="0" dirty="0" smtClean="0">
                <a:solidFill>
                  <a:schemeClr val="accent3"/>
                </a:solidFill>
                <a:latin typeface="+mn-lt"/>
                <a:ea typeface="+mn-ea"/>
                <a:cs typeface="+mn-cs"/>
                <a:sym typeface="Verdana"/>
              </a:rPr>
              <a:t>)</a:t>
            </a:r>
            <a:endParaRPr lang="ru-RU" sz="2800" b="0" dirty="0">
              <a:solidFill>
                <a:schemeClr val="accent3"/>
              </a:solidFill>
              <a:latin typeface="+mn-lt"/>
              <a:ea typeface="+mn-ea"/>
              <a:cs typeface="+mn-cs"/>
              <a:sym typeface="Verdana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3397" y="7280740"/>
            <a:ext cx="10972800" cy="3673349"/>
          </a:xfrm>
          <a:prstGeom prst="rect">
            <a:avLst/>
          </a:prstGeom>
        </p:spPr>
      </p:pic>
      <p:grpSp>
        <p:nvGrpSpPr>
          <p:cNvPr id="8" name="Group"/>
          <p:cNvGrpSpPr/>
          <p:nvPr/>
        </p:nvGrpSpPr>
        <p:grpSpPr>
          <a:xfrm>
            <a:off x="-3288615" y="-666256"/>
            <a:ext cx="29331423" cy="15484963"/>
            <a:chOff x="0" y="0"/>
            <a:chExt cx="29331422" cy="15484961"/>
          </a:xfrm>
        </p:grpSpPr>
        <p:sp>
          <p:nvSpPr>
            <p:cNvPr id="9" name="Shape"/>
            <p:cNvSpPr/>
            <p:nvPr/>
          </p:nvSpPr>
          <p:spPr>
            <a:xfrm flipH="1">
              <a:off x="2300191" y="1322251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0" name="Shape"/>
            <p:cNvSpPr/>
            <p:nvPr/>
          </p:nvSpPr>
          <p:spPr>
            <a:xfrm flipH="1">
              <a:off x="-1" y="953206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1" name="Shape"/>
            <p:cNvSpPr/>
            <p:nvPr/>
          </p:nvSpPr>
          <p:spPr>
            <a:xfrm>
              <a:off x="2300191" y="-1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798986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10" descr="Ilustración de Fondo De Confeti Cayendo y más Vectores Libres de Derechos  de Confeti - Confeti, Naranja - Color, Con lunares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34668">
            <a:off x="8357026" y="8853912"/>
            <a:ext cx="4951562" cy="49515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Ilustración de Fondo De Confeti Cayendo y más Vectores Libres de Derechos  de Confeti - Confeti, Naranja - Color, Con lunares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37828">
            <a:off x="14380385" y="128596"/>
            <a:ext cx="4951562" cy="49515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03D30-6831-431F-AE67-94538F754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Комплаенс помощник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292127" y="5840998"/>
            <a:ext cx="9179116" cy="5125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0" dirty="0">
                <a:solidFill>
                  <a:srgbClr val="F2621A"/>
                </a:solidFill>
                <a:latin typeface="+mn-lt"/>
                <a:ea typeface="+mn-ea"/>
                <a:cs typeface="+mn-cs"/>
              </a:rPr>
              <a:t>ВАШ ПЕРСОНАЛЬНЫЙ КОМПЛАЕНС-МЕНЕДЖЕР.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4710" y="3516023"/>
            <a:ext cx="9897374" cy="5675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b="0" dirty="0">
                <a:solidFill>
                  <a:srgbClr val="F2621A"/>
                </a:solidFill>
                <a:latin typeface="+mn-lt"/>
                <a:ea typeface="+mn-ea"/>
                <a:cs typeface="+mn-cs"/>
              </a:rPr>
              <a:t>Консультация по любым вопросам линии 115ФЗ (противодействие отмыванию) </a:t>
            </a: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ru-RU" sz="2800" b="0" dirty="0">
              <a:solidFill>
                <a:srgbClr val="F2621A"/>
              </a:solidFill>
              <a:latin typeface="+mn-lt"/>
              <a:ea typeface="+mn-ea"/>
              <a:cs typeface="+mn-cs"/>
            </a:endParaRP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b="0" dirty="0">
                <a:solidFill>
                  <a:srgbClr val="F2621A"/>
                </a:solidFill>
                <a:latin typeface="+mn-lt"/>
                <a:ea typeface="+mn-ea"/>
                <a:cs typeface="+mn-cs"/>
              </a:rPr>
              <a:t>Проверка контрагентов на наличие негатива, который может повлечь блокировку по 115ФЗ</a:t>
            </a: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ru-RU" sz="2800" b="0" dirty="0">
              <a:solidFill>
                <a:srgbClr val="F2621A"/>
              </a:solidFill>
              <a:latin typeface="+mn-lt"/>
              <a:ea typeface="+mn-ea"/>
              <a:cs typeface="+mn-cs"/>
            </a:endParaRP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b="0" dirty="0">
                <a:solidFill>
                  <a:srgbClr val="F2621A"/>
                </a:solidFill>
                <a:latin typeface="+mn-lt"/>
                <a:ea typeface="+mn-ea"/>
                <a:cs typeface="+mn-cs"/>
              </a:rPr>
              <a:t>Анализ транзакционного поведения аналитиком банка с заключением по риску блокировки</a:t>
            </a: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ru-RU" sz="2800" b="0" dirty="0">
              <a:solidFill>
                <a:srgbClr val="F2621A"/>
              </a:solidFill>
              <a:latin typeface="+mn-lt"/>
              <a:ea typeface="+mn-ea"/>
              <a:cs typeface="+mn-cs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800" b="0" dirty="0">
                <a:solidFill>
                  <a:srgbClr val="F2621A"/>
                </a:solidFill>
                <a:latin typeface="+mn-lt"/>
                <a:ea typeface="+mn-ea"/>
                <a:cs typeface="+mn-cs"/>
              </a:rPr>
              <a:t>Анализ операций стороннего банка с заключением по риску блокировки (только при годовой оплате)</a:t>
            </a:r>
          </a:p>
        </p:txBody>
      </p:sp>
      <p:pic>
        <p:nvPicPr>
          <p:cNvPr id="21" name="Picture 10" descr="Ilustración de Fondo De Confeti Cayendo y más Vectores Libres de Derechos  de Confeti - Confeti, Naranja - Color, Con lunares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34668">
            <a:off x="19167895" y="1466863"/>
            <a:ext cx="4951562" cy="49515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"/>
          <p:cNvGrpSpPr/>
          <p:nvPr/>
        </p:nvGrpSpPr>
        <p:grpSpPr>
          <a:xfrm>
            <a:off x="-2921151" y="-2097764"/>
            <a:ext cx="29331425" cy="15484965"/>
            <a:chOff x="-7407889" y="-1413924"/>
            <a:chExt cx="29331424" cy="15484963"/>
          </a:xfrm>
        </p:grpSpPr>
        <p:sp>
          <p:nvSpPr>
            <p:cNvPr id="24" name="Shape"/>
            <p:cNvSpPr/>
            <p:nvPr/>
          </p:nvSpPr>
          <p:spPr>
            <a:xfrm flipH="1">
              <a:off x="-5762016" y="179773"/>
              <a:ext cx="26766910" cy="59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6163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5" name="Shape"/>
            <p:cNvSpPr/>
            <p:nvPr/>
          </p:nvSpPr>
          <p:spPr>
            <a:xfrm flipH="1">
              <a:off x="-7407889" y="-423287"/>
              <a:ext cx="29331424" cy="55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0642" extrusionOk="0">
                  <a:moveTo>
                    <a:pt x="0" y="11263"/>
                  </a:moveTo>
                  <a:cubicBezTo>
                    <a:pt x="522" y="5110"/>
                    <a:pt x="2171" y="1060"/>
                    <a:pt x="3374" y="3163"/>
                  </a:cubicBezTo>
                  <a:cubicBezTo>
                    <a:pt x="4457" y="5054"/>
                    <a:pt x="5008" y="11365"/>
                    <a:pt x="6208" y="11640"/>
                  </a:cubicBezTo>
                  <a:cubicBezTo>
                    <a:pt x="7629" y="11965"/>
                    <a:pt x="8178" y="3320"/>
                    <a:pt x="9505" y="2287"/>
                  </a:cubicBezTo>
                  <a:cubicBezTo>
                    <a:pt x="11418" y="798"/>
                    <a:pt x="12138" y="13601"/>
                    <a:pt x="13894" y="14967"/>
                  </a:cubicBezTo>
                  <a:cubicBezTo>
                    <a:pt x="16332" y="16863"/>
                    <a:pt x="17260" y="-958"/>
                    <a:pt x="19630" y="40"/>
                  </a:cubicBezTo>
                  <a:cubicBezTo>
                    <a:pt x="20618" y="456"/>
                    <a:pt x="21600" y="5152"/>
                    <a:pt x="21575" y="10289"/>
                  </a:cubicBezTo>
                  <a:lnTo>
                    <a:pt x="21375" y="20642"/>
                  </a:lnTo>
                  <a:lnTo>
                    <a:pt x="1104" y="20642"/>
                  </a:lnTo>
                  <a:lnTo>
                    <a:pt x="0" y="112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7217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6" name="Shape"/>
            <p:cNvSpPr/>
            <p:nvPr/>
          </p:nvSpPr>
          <p:spPr>
            <a:xfrm>
              <a:off x="-4843375" y="-1413924"/>
              <a:ext cx="26766910" cy="15484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9" extrusionOk="0">
                  <a:moveTo>
                    <a:pt x="0" y="2353"/>
                  </a:moveTo>
                  <a:cubicBezTo>
                    <a:pt x="859" y="8758"/>
                    <a:pt x="2778" y="10826"/>
                    <a:pt x="4235" y="6919"/>
                  </a:cubicBezTo>
                  <a:cubicBezTo>
                    <a:pt x="5071" y="4678"/>
                    <a:pt x="5679" y="488"/>
                    <a:pt x="6681" y="375"/>
                  </a:cubicBezTo>
                  <a:cubicBezTo>
                    <a:pt x="7518" y="280"/>
                    <a:pt x="8160" y="3236"/>
                    <a:pt x="8952" y="4238"/>
                  </a:cubicBezTo>
                  <a:cubicBezTo>
                    <a:pt x="10553" y="6261"/>
                    <a:pt x="11992" y="498"/>
                    <a:pt x="13583" y="34"/>
                  </a:cubicBezTo>
                  <a:cubicBezTo>
                    <a:pt x="15139" y="-421"/>
                    <a:pt x="16482" y="3936"/>
                    <a:pt x="17973" y="5241"/>
                  </a:cubicBezTo>
                  <a:cubicBezTo>
                    <a:pt x="19220" y="6332"/>
                    <a:pt x="20520" y="5308"/>
                    <a:pt x="21600" y="2353"/>
                  </a:cubicBezTo>
                  <a:lnTo>
                    <a:pt x="21600" y="21179"/>
                  </a:lnTo>
                  <a:lnTo>
                    <a:pt x="0" y="21179"/>
                  </a:lnTo>
                  <a:lnTo>
                    <a:pt x="0" y="235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433FF">
                    <a:alpha val="5644"/>
                  </a:srgbClr>
                </a:gs>
                <a:gs pos="100000">
                  <a:srgbClr val="0433FF">
                    <a:alpha val="0"/>
                  </a:srgb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 spc="-32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pic>
        <p:nvPicPr>
          <p:cNvPr id="13" name="Рисунок 12"/>
          <p:cNvPicPr/>
          <p:nvPr/>
        </p:nvPicPr>
        <p:blipFill>
          <a:blip r:embed="rId3"/>
          <a:stretch>
            <a:fillRect/>
          </a:stretch>
        </p:blipFill>
        <p:spPr>
          <a:xfrm>
            <a:off x="11308495" y="7143963"/>
            <a:ext cx="13075505" cy="646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535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Verdana"/>
        <a:ea typeface="Verdana"/>
        <a:cs typeface="Verdan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67380" tIns="67380" rIns="67380" bIns="67380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67380" tIns="67380" rIns="67380" bIns="67380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Verdana"/>
        <a:ea typeface="Verdana"/>
        <a:cs typeface="Verdan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67380" tIns="67380" rIns="67380" bIns="67380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67380" tIns="67380" rIns="67380" bIns="67380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9096</TotalTime>
  <Words>1544</Words>
  <Application>Microsoft Office PowerPoint</Application>
  <PresentationFormat>Произвольный</PresentationFormat>
  <Paragraphs>285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Courier New</vt:lpstr>
      <vt:lpstr>Helvetica Neue</vt:lpstr>
      <vt:lpstr>Helvetica Neue Medium</vt:lpstr>
      <vt:lpstr>Helvetica Neue Thin</vt:lpstr>
      <vt:lpstr>MS Sans Serif</vt:lpstr>
      <vt:lpstr>Symbol</vt:lpstr>
      <vt:lpstr>Verdana</vt:lpstr>
      <vt:lpstr>White</vt:lpstr>
      <vt:lpstr>«Бизнес  без блокировок»                </vt:lpstr>
      <vt:lpstr>115-ФЗ — что это? Как влияет на бизнес? </vt:lpstr>
      <vt:lpstr>Как выглядят операции, направленные на отмывание, и при чем тут реальный бизнес?</vt:lpstr>
      <vt:lpstr>Часть 2. 5 правил, чтобы избежать блокировки банка </vt:lpstr>
      <vt:lpstr>Списки ЦБ РФ</vt:lpstr>
      <vt:lpstr>Реабилитация 764П</vt:lpstr>
      <vt:lpstr>Презентация PowerPoint</vt:lpstr>
      <vt:lpstr>Разбор конкретных кейсов </vt:lpstr>
      <vt:lpstr>Разбор конкретных кейсов </vt:lpstr>
      <vt:lpstr>Признаки транзитных ЮЛ</vt:lpstr>
      <vt:lpstr>Признаки ЮЛ с аккумуляцией НДС</vt:lpstr>
      <vt:lpstr>Путь документов внутри банка при блокировке клиента</vt:lpstr>
      <vt:lpstr>Сервис “Бизнес без блокировок”</vt:lpstr>
      <vt:lpstr>Бесплатный сервис “Бизнес без блокировок”</vt:lpstr>
      <vt:lpstr>Комплаенс помощник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первого уровня. Название презентации в одну или несколько строк</dc:title>
  <dc:creator>Kamynina Ekaterina Nikolaevna</dc:creator>
  <cp:lastModifiedBy>Bashkirova Anna Aleksandrovna</cp:lastModifiedBy>
  <cp:revision>116</cp:revision>
  <dcterms:modified xsi:type="dcterms:W3CDTF">2024-11-11T08:46:56Z</dcterms:modified>
</cp:coreProperties>
</file>