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5" r:id="rId3"/>
    <p:sldId id="310" r:id="rId4"/>
    <p:sldId id="278" r:id="rId5"/>
    <p:sldId id="279" r:id="rId6"/>
    <p:sldId id="311" r:id="rId7"/>
    <p:sldId id="312" r:id="rId8"/>
    <p:sldId id="293" r:id="rId9"/>
    <p:sldId id="294" r:id="rId10"/>
    <p:sldId id="314" r:id="rId11"/>
    <p:sldId id="295" r:id="rId12"/>
    <p:sldId id="313" r:id="rId13"/>
    <p:sldId id="281" r:id="rId14"/>
    <p:sldId id="284" r:id="rId15"/>
    <p:sldId id="291" r:id="rId16"/>
    <p:sldId id="280" r:id="rId17"/>
    <p:sldId id="282" r:id="rId18"/>
    <p:sldId id="283" r:id="rId19"/>
    <p:sldId id="298" r:id="rId20"/>
    <p:sldId id="297" r:id="rId21"/>
    <p:sldId id="307" r:id="rId22"/>
    <p:sldId id="299" r:id="rId23"/>
    <p:sldId id="300" r:id="rId24"/>
    <p:sldId id="317" r:id="rId25"/>
    <p:sldId id="301" r:id="rId26"/>
    <p:sldId id="302" r:id="rId27"/>
    <p:sldId id="303" r:id="rId28"/>
    <p:sldId id="304" r:id="rId29"/>
    <p:sldId id="305" r:id="rId30"/>
    <p:sldId id="306" r:id="rId31"/>
    <p:sldId id="308" r:id="rId32"/>
    <p:sldId id="309" r:id="rId33"/>
    <p:sldId id="315" r:id="rId34"/>
    <p:sldId id="316" r:id="rId35"/>
    <p:sldId id="271" r:id="rId36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10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Динамика уголовных рисков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Должно быть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Лист1!$A$2:$A$8</c:f>
              <c:strCache>
                <c:ptCount val="7"/>
                <c:pt idx="0">
                  <c:v>Обычная жизнь</c:v>
                </c:pt>
                <c:pt idx="1">
                  <c:v>Повод (заявление о преступлении)</c:v>
                </c:pt>
                <c:pt idx="2">
                  <c:v>Возбуждение уголовного дела</c:v>
                </c:pt>
                <c:pt idx="3">
                  <c:v>Предъявление обвинения</c:v>
                </c:pt>
                <c:pt idx="4">
                  <c:v>Арест</c:v>
                </c:pt>
                <c:pt idx="5">
                  <c:v>Завершение следствия</c:v>
                </c:pt>
                <c:pt idx="6">
                  <c:v>Суд и приговор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D6E-7A4E-B54A-A24B5839F8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 самом деле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Лист1!$A$2:$A$8</c:f>
              <c:strCache>
                <c:ptCount val="7"/>
                <c:pt idx="0">
                  <c:v>Обычная жизнь</c:v>
                </c:pt>
                <c:pt idx="1">
                  <c:v>Повод (заявление о преступлении)</c:v>
                </c:pt>
                <c:pt idx="2">
                  <c:v>Возбуждение уголовного дела</c:v>
                </c:pt>
                <c:pt idx="3">
                  <c:v>Предъявление обвинения</c:v>
                </c:pt>
                <c:pt idx="4">
                  <c:v>Арест</c:v>
                </c:pt>
                <c:pt idx="5">
                  <c:v>Завершение следствия</c:v>
                </c:pt>
                <c:pt idx="6">
                  <c:v>Суд и приговор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D6E-7A4E-B54A-A24B5839F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354816"/>
        <c:axId val="254281312"/>
      </c:lineChart>
      <c:catAx>
        <c:axId val="25435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4281312"/>
        <c:crosses val="autoZero"/>
        <c:auto val="1"/>
        <c:lblAlgn val="ctr"/>
        <c:lblOffset val="100"/>
        <c:noMultiLvlLbl val="0"/>
      </c:catAx>
      <c:valAx>
        <c:axId val="25428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435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Возможность повлиять на ход</a:t>
            </a:r>
            <a:r>
              <a:rPr lang="ru-RU" baseline="0" dirty="0"/>
              <a:t> дела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Уголовные риски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Лист1!$A$2:$A$8</c:f>
              <c:strCache>
                <c:ptCount val="7"/>
                <c:pt idx="0">
                  <c:v>Обычная жизнь</c:v>
                </c:pt>
                <c:pt idx="1">
                  <c:v>Повод (заявление о преступлении)</c:v>
                </c:pt>
                <c:pt idx="2">
                  <c:v>Возбуждение уголовного дела</c:v>
                </c:pt>
                <c:pt idx="3">
                  <c:v>Предъявление обвинения</c:v>
                </c:pt>
                <c:pt idx="4">
                  <c:v>Арест</c:v>
                </c:pt>
                <c:pt idx="5">
                  <c:v>Завершение следствия</c:v>
                </c:pt>
                <c:pt idx="6">
                  <c:v>Суд и приговор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805-C244-B990-D773C356B5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Возможность повлиять на риски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Лист1!$A$2:$A$8</c:f>
              <c:strCache>
                <c:ptCount val="7"/>
                <c:pt idx="0">
                  <c:v>Обычная жизнь</c:v>
                </c:pt>
                <c:pt idx="1">
                  <c:v>Повод (заявление о преступлении)</c:v>
                </c:pt>
                <c:pt idx="2">
                  <c:v>Возбуждение уголовного дела</c:v>
                </c:pt>
                <c:pt idx="3">
                  <c:v>Предъявление обвинения</c:v>
                </c:pt>
                <c:pt idx="4">
                  <c:v>Арест</c:v>
                </c:pt>
                <c:pt idx="5">
                  <c:v>Завершение следствия</c:v>
                </c:pt>
                <c:pt idx="6">
                  <c:v>Суд и приговор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805-C244-B990-D773C356B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232800"/>
        <c:axId val="255233184"/>
      </c:lineChart>
      <c:catAx>
        <c:axId val="25523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233184"/>
        <c:crosses val="autoZero"/>
        <c:auto val="1"/>
        <c:lblAlgn val="ctr"/>
        <c:lblOffset val="100"/>
        <c:noMultiLvlLbl val="0"/>
      </c:catAx>
      <c:valAx>
        <c:axId val="25523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23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Возможность повлиять на ход</a:t>
            </a:r>
            <a:r>
              <a:rPr lang="ru-RU" baseline="0" dirty="0"/>
              <a:t> дела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Уголовные риски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Лист1!$A$2:$A$8</c:f>
              <c:strCache>
                <c:ptCount val="7"/>
                <c:pt idx="0">
                  <c:v>Обычная жизнь</c:v>
                </c:pt>
                <c:pt idx="1">
                  <c:v>Повод (заявление о преступлении)</c:v>
                </c:pt>
                <c:pt idx="2">
                  <c:v>Возбуждение уголовного дела</c:v>
                </c:pt>
                <c:pt idx="3">
                  <c:v>Предъявление обвинения</c:v>
                </c:pt>
                <c:pt idx="4">
                  <c:v>Арест</c:v>
                </c:pt>
                <c:pt idx="5">
                  <c:v>Завершение следствия</c:v>
                </c:pt>
                <c:pt idx="6">
                  <c:v>Суд и приговор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805-C244-B990-D773C356B5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Возможность повлиять на риски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Лист1!$A$2:$A$8</c:f>
              <c:strCache>
                <c:ptCount val="7"/>
                <c:pt idx="0">
                  <c:v>Обычная жизнь</c:v>
                </c:pt>
                <c:pt idx="1">
                  <c:v>Повод (заявление о преступлении)</c:v>
                </c:pt>
                <c:pt idx="2">
                  <c:v>Возбуждение уголовного дела</c:v>
                </c:pt>
                <c:pt idx="3">
                  <c:v>Предъявление обвинения</c:v>
                </c:pt>
                <c:pt idx="4">
                  <c:v>Арест</c:v>
                </c:pt>
                <c:pt idx="5">
                  <c:v>Завершение следствия</c:v>
                </c:pt>
                <c:pt idx="6">
                  <c:v>Суд и приговор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805-C244-B990-D773C356B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140912"/>
        <c:axId val="255141296"/>
      </c:lineChart>
      <c:catAx>
        <c:axId val="25514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141296"/>
        <c:crosses val="autoZero"/>
        <c:auto val="1"/>
        <c:lblAlgn val="ctr"/>
        <c:lblOffset val="100"/>
        <c:noMultiLvlLbl val="0"/>
      </c:catAx>
      <c:valAx>
        <c:axId val="25514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14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7F47D-C0FF-4ABC-AD4E-9AF8C28BEDCC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4E10A-8450-4CA5-8F59-E8683490F6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8305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530B3-2680-45D8-8D03-1DE471920EA0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C79F6-13C3-46CF-A01D-AEE0811C5E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290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DA348-C0CC-44B8-8018-79E7BCDACFA9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842B-8CA0-4FFC-BB0A-EF8FCA2D06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5676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5661A-2DE9-47A4-983A-A5312B274EF2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BEB9F-62C2-4094-B21D-E50620B514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3534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A257E-7B9F-43B6-9B55-2524723E76B4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9D2B1-9C98-4C69-93ED-BE702C7859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1657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F62D-EF4B-4DF1-A3AA-9410DE6C0B49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8AF62-5A60-4EB1-B937-13F73ED98BC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362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56270-494B-4B1A-8DDB-032E3999EACD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5F32A-C17D-4A84-897C-D1038420AD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303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93B8B-918E-4322-8877-B588AC5B17EF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BC55-C02F-4D55-B574-F8E2A1483C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6883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9405B-A88B-40A2-BCDB-CAD72E3ACF99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5FB77-AAD5-4FE6-A3F7-A494839401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7680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7EAA-063E-4AD2-B73B-D818CE9E4199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30160-0046-4CAE-8A7D-734AF12E9E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31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1151B-4CBE-40E8-86E4-83864FC53D87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12417-F9CD-461D-A2E6-79CFF7EF3F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625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9850DA5-97E8-46ED-A979-83AD0EF3D6E8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23A2386-319B-4B0B-A629-33DBB2B763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727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185040" y="2787576"/>
            <a:ext cx="84502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latin typeface="Verdana Pro SemiBold"/>
              </a:rPr>
              <a:t>Основы уголовно-правовой безопасности документооборота бизнеса </a:t>
            </a:r>
            <a:endParaRPr lang="ru-RU" altLang="ru-RU" sz="3200" b="1" dirty="0">
              <a:latin typeface="Verdana Pro SemiBold"/>
            </a:endParaRP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9051925" y="6149975"/>
            <a:ext cx="4227513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Verdana Pro SemiBold"/>
              </a:rPr>
              <a:t>Март 2024</a:t>
            </a:r>
            <a:endParaRPr lang="ru-RU" altLang="ru-RU" sz="1800" dirty="0">
              <a:latin typeface="Verdana Pro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705933C-9CF6-16CD-8355-4D9CD1FED477}"/>
              </a:ext>
            </a:extLst>
          </p:cNvPr>
          <p:cNvSpPr/>
          <p:nvPr/>
        </p:nvSpPr>
        <p:spPr>
          <a:xfrm>
            <a:off x="3789856" y="1453120"/>
            <a:ext cx="6776194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49" indent="-285750">
              <a:spcAft>
                <a:spcPts val="1200"/>
              </a:spcAft>
              <a:buClr>
                <a:srgbClr val="0E9474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Адвокат, руководитель практики 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Адвокатской конторы «Аснис и партнеры»</a:t>
            </a:r>
          </a:p>
          <a:p>
            <a:pPr marL="298449" indent="-285750">
              <a:spcAft>
                <a:spcPts val="1200"/>
              </a:spcAft>
              <a:buClr>
                <a:srgbClr val="0E9474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Член Правления Ассоциации юристов России, председатель Исполкома Московского отделения Ассоциации юристов России</a:t>
            </a:r>
          </a:p>
          <a:p>
            <a:pPr marL="298449" indent="-285750">
              <a:spcAft>
                <a:spcPts val="1200"/>
              </a:spcAft>
              <a:buClr>
                <a:srgbClr val="0E9474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Вице-президент Международного Союза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(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Содружества) адвокатов</a:t>
            </a:r>
          </a:p>
          <a:p>
            <a:pPr marL="298449" indent="-285750">
              <a:spcAft>
                <a:spcPts val="1200"/>
              </a:spcAft>
              <a:buClr>
                <a:srgbClr val="0E9474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Член Экзаменационной комиссии Москвы 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по приему квалификационного экзамена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должность судьи</a:t>
            </a:r>
          </a:p>
          <a:p>
            <a:pPr marL="298449" indent="-285750">
              <a:spcAft>
                <a:spcPts val="1200"/>
              </a:spcAft>
              <a:buClr>
                <a:srgbClr val="0E9474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Член Национальной ассоциации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корпоративных директоров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Verdana Pro Semibold" panose="020B0704030504040204" pitchFamily="34" charset="0"/>
              <a:cs typeface="Times New Roman" panose="02020603050405020304" pitchFamily="18" charset="0"/>
            </a:endParaRPr>
          </a:p>
          <a:p>
            <a:pPr marL="298449" indent="-285750">
              <a:spcAft>
                <a:spcPts val="1200"/>
              </a:spcAft>
              <a:buClr>
                <a:srgbClr val="0E9474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Verdana Pro Semibold" panose="020B0704030504040204" pitchFamily="34" charset="0"/>
                <a:cs typeface="Times New Roman" panose="02020603050405020304" pitchFamily="18" charset="0"/>
              </a:rPr>
              <a:t>Кандидат юридических наук</a:t>
            </a:r>
            <a:r>
              <a:rPr lang="ru-RU" altLang="ru-RU" sz="1800" dirty="0">
                <a:latin typeface="Verdana Pro SemiBold" panose="020B0604020202020204" pitchFamily="34" charset="0"/>
                <a:ea typeface="+mn-ea"/>
                <a:cs typeface="+mn-cs"/>
              </a:rPr>
              <a:t/>
            </a:r>
            <a:br>
              <a:rPr lang="ru-RU" altLang="ru-RU" sz="1800" dirty="0">
                <a:latin typeface="Verdana Pro SemiBold" panose="020B0604020202020204" pitchFamily="34" charset="0"/>
                <a:ea typeface="+mn-ea"/>
                <a:cs typeface="+mn-cs"/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Montserrat SemiBold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AA95DEB-8342-E070-27F6-F149B7698C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50" y="2289223"/>
            <a:ext cx="2686244" cy="26009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D784F47-F521-669D-8739-8F82C6A58B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315" y="1224427"/>
            <a:ext cx="3496195" cy="4847945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E2EC7E2D-6A12-9DA4-A186-ED18F4CD2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368" y="2222059"/>
            <a:ext cx="2852680" cy="285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49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007830"/>
            <a:ext cx="9008225" cy="103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КОГДА В РОССИИ ВОЗНИКАЮТ УГОЛОВНО-ПРАВОВЫЕ РИСКИ?</a:t>
            </a:r>
          </a:p>
          <a:p>
            <a:pPr marL="285750" indent="-285750" eaLnBrk="1" hangingPunct="1">
              <a:lnSpc>
                <a:spcPct val="114000"/>
              </a:lnSpc>
              <a:spcBef>
                <a:spcPts val="1200"/>
              </a:spcBef>
              <a:buFontTx/>
              <a:buChar char="-"/>
            </a:pPr>
            <a:endParaRPr lang="ru-RU" altLang="ru-RU" sz="1800" b="1" dirty="0">
              <a:latin typeface="Verdan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836819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007830"/>
            <a:ext cx="9008225" cy="103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КОГДА В РОССИИ ВОЗНИКАЮТ УГОЛОВНО-ПРАВОВЫЕ РИСКИ?</a:t>
            </a:r>
          </a:p>
          <a:p>
            <a:pPr marL="285750" indent="-285750" eaLnBrk="1" hangingPunct="1">
              <a:lnSpc>
                <a:spcPct val="114000"/>
              </a:lnSpc>
              <a:spcBef>
                <a:spcPts val="1200"/>
              </a:spcBef>
              <a:buFontTx/>
              <a:buChar char="-"/>
            </a:pPr>
            <a:endParaRPr lang="ru-RU" altLang="ru-RU" sz="1800" b="1" dirty="0">
              <a:latin typeface="Verdana Pro SemiBold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14B6247-0455-B046-A6AA-A7C723B30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05" y="1741390"/>
            <a:ext cx="6409211" cy="427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3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8994926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 smtClean="0">
                <a:latin typeface="Verdana Pro SemiBold"/>
              </a:rPr>
              <a:t>ВАЖНЫЕ ОСОБЕННОСТИ РОССИЙСКОГО УГОЛОВНОГО ПРОЦЕССА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Неприменимость многих бизнес-позиций, затруднения правоохранительных органов в понимании сложного бизнеса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Неприменимость частного права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Проблемы с пониманием оценки и стоимости активов следователями и судами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Высокая свобода усмотрения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Ограничения состязательности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Объективное вменение 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Мнение эксперта = приговор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Корпоративная солидарность государства и неочевидные точки принятия ключевых решений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Квалификация любой деятельности происходит через длительный период</a:t>
            </a:r>
            <a:endParaRPr lang="ru-RU" altLang="ru-RU" sz="1800" dirty="0">
              <a:latin typeface="Verdan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43783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8994926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 smtClean="0">
                <a:latin typeface="Verdana Pro SemiBold"/>
              </a:rPr>
              <a:t>ВАЖНЫЕ ОСОБЕННОСТИ РЕАЛЬНОСТИ 2024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 smtClean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Общее существенное снижение роли права и качества </a:t>
            </a:r>
            <a:r>
              <a:rPr lang="ru-RU" altLang="ru-RU" sz="1800" dirty="0" err="1" smtClean="0">
                <a:latin typeface="Verdana Pro SemiBold"/>
              </a:rPr>
              <a:t>правоприменения</a:t>
            </a:r>
            <a:endParaRPr lang="ru-RU" altLang="ru-RU" sz="1800" dirty="0" smtClean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Изменчивость и непредсказуемость регулирования и </a:t>
            </a:r>
            <a:r>
              <a:rPr lang="ru-RU" altLang="ru-RU" sz="1800" dirty="0" err="1" smtClean="0">
                <a:latin typeface="Verdana Pro SemiBold"/>
              </a:rPr>
              <a:t>правоприменения</a:t>
            </a:r>
            <a:endParaRPr lang="ru-RU" altLang="ru-RU" sz="1800" dirty="0" smtClean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Индивидуальные риски субъектов предпринимательской деятельности 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Акцент на «защиту социальных прав», ущерб государству и бюджету, особенно по линии обороноспособности, и т.п.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 smtClean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b="1" dirty="0" smtClean="0">
                <a:latin typeface="Verdana Pro SemiBold"/>
              </a:rPr>
              <a:t>Т.Е. ТЕНДЕНЦИЯ ПОСЛЕДНИХ ЛЕТ – СУЩЕСТВЕННОЕ ПОВЫШЕНИЕ УГОЛОВНО-ПРАВОВЫХ РИСКОВ</a:t>
            </a:r>
            <a:endParaRPr lang="ru-RU" altLang="ru-RU" sz="1800" b="1" dirty="0">
              <a:latin typeface="Verdan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738414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7958043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КАК ИЗНАЧАЛЬНО НАСТРОЕНЫ ПРАВООХРАНИТЕЛЬНЫЕ ОРГАНЫ?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ВОТ ТАК?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738" y="2265999"/>
            <a:ext cx="5532942" cy="368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31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7958043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КАК ИЗНАЧАЛЬНО НАСТРОЕНЫ ПРАВООХРАНИТЕЛЬНЫЕ ОРГАНЫ?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ВОТ ТАК!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424" y="1987551"/>
            <a:ext cx="5798932" cy="413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335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795804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КАК ИЗНАЧАЛЬНО НАСТРОЕНЫ ПРАВООХРАНИТЕЛЬНЫЕ ОРГАНЫ?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 smtClean="0">
                <a:latin typeface="Verdana Pro SemiBold"/>
              </a:rPr>
              <a:t>И ВОТ </a:t>
            </a:r>
            <a:r>
              <a:rPr lang="ru-RU" altLang="ru-RU" sz="1800" dirty="0">
                <a:latin typeface="Verdana Pro SemiBold"/>
              </a:rPr>
              <a:t>ТАК!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DF14BD9-68DA-AB8C-705E-53406E853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19" y="1879473"/>
            <a:ext cx="5476427" cy="43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0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926010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КАК ЧАСТО </a:t>
            </a:r>
            <a:r>
              <a:rPr lang="ru-RU" altLang="ru-RU" sz="1800" dirty="0" smtClean="0">
                <a:latin typeface="Verdana Pro SemiBold"/>
              </a:rPr>
              <a:t>ВЫГЛЯДИТ ГИПОТЕЗА ОБВИНЕНИЯ </a:t>
            </a:r>
            <a:r>
              <a:rPr lang="ru-RU" altLang="ru-RU" sz="1800" dirty="0">
                <a:latin typeface="Verdana Pro SemiBold"/>
              </a:rPr>
              <a:t>В КОНЦЕ РАССЛЕДОВАНИЯ?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ВОТ ТАК?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A6C61956-85EA-CDBB-B6E8-916376269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338" y="2114077"/>
            <a:ext cx="5495306" cy="402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484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926010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КАК ЧАСТО </a:t>
            </a:r>
            <a:r>
              <a:rPr lang="ru-RU" altLang="ru-RU" sz="1800" dirty="0" smtClean="0">
                <a:latin typeface="Verdana Pro SemiBold"/>
              </a:rPr>
              <a:t>ВЫГЛЯДИТ ГИПОТЕЗА ОБВИНЕНИЯ </a:t>
            </a:r>
            <a:r>
              <a:rPr lang="ru-RU" altLang="ru-RU" sz="1800" dirty="0">
                <a:latin typeface="Verdana Pro SemiBold"/>
              </a:rPr>
              <a:t>В КОНЦЕ РАССЛЕДОВАНИЯ?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ВОТ </a:t>
            </a:r>
            <a:r>
              <a:rPr lang="ru-RU" altLang="ru-RU" sz="1800" dirty="0" smtClean="0">
                <a:latin typeface="Verdana Pro SemiBold"/>
              </a:rPr>
              <a:t>ТАК!</a:t>
            </a: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999" y="2097033"/>
            <a:ext cx="2709180" cy="427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52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007830"/>
            <a:ext cx="90082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КТО «ПОД БОЕМ»?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тот, кто подписал документы? 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бенефициар?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директор?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контролирующее должника лицо?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внешний консультант?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внутренний корпоративный юрист?</a:t>
            </a:r>
          </a:p>
        </p:txBody>
      </p:sp>
    </p:spTree>
    <p:extLst>
      <p:ext uri="{BB962C8B-B14F-4D97-AF65-F5344CB8AC3E}">
        <p14:creationId xmlns:p14="http://schemas.microsoft.com/office/powerpoint/2010/main" val="3210540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007830"/>
            <a:ext cx="9008225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КТО «ПОД БОЕМ»?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тот, кто подписал документы? 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бенефициар?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директор?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контролирующее должника лицо?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внешний консультант?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внутренний корпоративный юрист?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ПРАВИЛЬНЫЙ ОТВЕТ: КТО УГОДНО.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Т.к. свидетели, показания, вольные интерпретации следствия, презумпция виновности и объективное вменение (не мог не осознавать, невозможно без такого-то лица и т.д.)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957" y="4752394"/>
            <a:ext cx="1484043" cy="210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49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7958043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ФАКТОРЫ, КОТОРЫЕ СЕРЬЗЕНО ПОВЫШАЮТ РИСКИ </a:t>
            </a:r>
            <a:br>
              <a:rPr lang="ru-RU" altLang="ru-RU" sz="1800" dirty="0">
                <a:latin typeface="Verdana Pro SemiBold"/>
              </a:rPr>
            </a:br>
            <a:r>
              <a:rPr lang="ru-RU" altLang="ru-RU" sz="1800" dirty="0">
                <a:latin typeface="Verdana Pro SemiBold"/>
              </a:rPr>
              <a:t>(СРЕДИ ПРОЧИХ):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государственные деньги;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большие обороты, крупные сделки, неудачные сделки;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большое количество сделок;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внутренние и внешние конфликты, миноритарии;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банкротство компании, ее неудовлетворительное финансовое состояние;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смена владельцев или менеджмента компании с конфликтом и т.д.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873402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007830"/>
            <a:ext cx="9008225" cy="256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КОГДА В РОССИИ ВОЗНИКАЮТ УГОЛОВНО-ПРАВОВЫЕ РИСКИ?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14000"/>
              </a:lnSpc>
              <a:spcBef>
                <a:spcPts val="1200"/>
              </a:spcBef>
              <a:buFontTx/>
              <a:buChar char="-"/>
            </a:pPr>
            <a:endParaRPr lang="ru-RU" altLang="ru-RU" sz="1800" b="1" dirty="0">
              <a:latin typeface="Verdana Pro SemiBold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925B1B3E-74B9-174E-B50A-AFA37A3FA9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7947354"/>
              </p:ext>
            </p:extLst>
          </p:nvPr>
        </p:nvGraphicFramePr>
        <p:xfrm>
          <a:off x="1151775" y="1673107"/>
          <a:ext cx="9008225" cy="4465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6046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007830"/>
            <a:ext cx="9008225" cy="256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КОГДА ВОЗМОЖНО СУЩЕСТВЕННО ПОВЛИЯТЬ НА ХОД ДЕЛА?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14000"/>
              </a:lnSpc>
              <a:spcBef>
                <a:spcPts val="1200"/>
              </a:spcBef>
              <a:buFontTx/>
              <a:buChar char="-"/>
            </a:pPr>
            <a:endParaRPr lang="ru-RU" altLang="ru-RU" sz="1800" b="1" dirty="0">
              <a:latin typeface="Verdana Pro SemiBold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="" xmlns:a16="http://schemas.microsoft.com/office/drawing/2014/main" id="{8A5E658D-5475-8E47-A177-8A817B99F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858704"/>
              </p:ext>
            </p:extLst>
          </p:nvPr>
        </p:nvGraphicFramePr>
        <p:xfrm>
          <a:off x="1434905" y="1463040"/>
          <a:ext cx="8725095" cy="4675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26358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007830"/>
            <a:ext cx="9008225" cy="283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КОГДА ОБЫЧНО НАЧИНАЮТ ЗАНИМАТЬСЯ ПРЕДОТВРАЩЕНИЕМ РИСКОВ?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14000"/>
              </a:lnSpc>
              <a:spcBef>
                <a:spcPts val="1200"/>
              </a:spcBef>
              <a:buFontTx/>
              <a:buChar char="-"/>
            </a:pPr>
            <a:endParaRPr lang="ru-RU" altLang="ru-RU" sz="1800" b="1" dirty="0">
              <a:latin typeface="Verdana Pro SemiBold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="" xmlns:a16="http://schemas.microsoft.com/office/drawing/2014/main" id="{8A5E658D-5475-8E47-A177-8A817B99F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59494"/>
              </p:ext>
            </p:extLst>
          </p:nvPr>
        </p:nvGraphicFramePr>
        <p:xfrm>
          <a:off x="1420837" y="1771465"/>
          <a:ext cx="8725095" cy="4675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08DA4B6A-8A83-BB45-984E-92D6E8A6A86B}"/>
              </a:ext>
            </a:extLst>
          </p:cNvPr>
          <p:cNvSpPr/>
          <p:nvPr/>
        </p:nvSpPr>
        <p:spPr>
          <a:xfrm>
            <a:off x="4600135" y="3858944"/>
            <a:ext cx="148156" cy="14815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70C77214-47E0-2F47-923D-358FF4FAC692}"/>
              </a:ext>
            </a:extLst>
          </p:cNvPr>
          <p:cNvSpPr/>
          <p:nvPr/>
        </p:nvSpPr>
        <p:spPr>
          <a:xfrm>
            <a:off x="5771509" y="4265284"/>
            <a:ext cx="148156" cy="14815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8D92B2E8-7371-E842-BC35-A421CF18AF76}"/>
              </a:ext>
            </a:extLst>
          </p:cNvPr>
          <p:cNvSpPr/>
          <p:nvPr/>
        </p:nvSpPr>
        <p:spPr>
          <a:xfrm>
            <a:off x="6958970" y="5076373"/>
            <a:ext cx="148156" cy="14815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262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7958043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ЧТО ПО ЗАКОНУ ДОЛЖНЫ ДОКАЗАТЬ ПРАВООХРАНИТЕЛЬНЫЕ ОРГАНЫ?</a:t>
            </a:r>
            <a:br>
              <a:rPr lang="ru-RU" altLang="ru-RU" sz="1800" dirty="0">
                <a:latin typeface="Verdana Pro SemiBold"/>
              </a:rPr>
            </a:br>
            <a:r>
              <a:rPr lang="ru-RU" altLang="ru-RU" sz="1800" dirty="0">
                <a:latin typeface="Verdana Pro SemiBold"/>
              </a:rPr>
              <a:t/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объект преступления (общественные отношения);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субъект преступления;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объективная сторона – в чем заключается деяние, последствия, причинно-следственная связь, способ, средства, обстановка и т.д.;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субъективная сторона (умысел или неосторожность, мотив, цель)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= СОСТАВ ПРЕСТУПЛЕНИЯ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222127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8400566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КАКОВЫ ОСНОВНЫЕ ДОКАЗАТЕЛЬСТВА </a:t>
            </a:r>
            <a:r>
              <a:rPr lang="ru-RU" altLang="ru-RU" sz="1800" dirty="0" smtClean="0">
                <a:latin typeface="Verdana Pro SemiBold"/>
              </a:rPr>
              <a:t>ПО ЭКОНОМИЧЕСКОМУ </a:t>
            </a:r>
            <a:r>
              <a:rPr lang="ru-RU" altLang="ru-RU" sz="1800" dirty="0">
                <a:latin typeface="Verdana Pro SemiBold"/>
              </a:rPr>
              <a:t>ДЕЛУ?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документы хозяйственной деятельности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показания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протоколы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заключения экспертов и специалистов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  <p:sp>
        <p:nvSpPr>
          <p:cNvPr id="2" name="Закрывающая фигурная скобка 1">
            <a:extLst>
              <a:ext uri="{FF2B5EF4-FFF2-40B4-BE49-F238E27FC236}">
                <a16:creationId xmlns="" xmlns:a16="http://schemas.microsoft.com/office/drawing/2014/main" id="{4C210260-8725-C69F-4B5B-DB401860AAEC}"/>
              </a:ext>
            </a:extLst>
          </p:cNvPr>
          <p:cNvSpPr/>
          <p:nvPr/>
        </p:nvSpPr>
        <p:spPr>
          <a:xfrm>
            <a:off x="6804561" y="2035051"/>
            <a:ext cx="475013" cy="1294411"/>
          </a:xfrm>
          <a:prstGeom prst="rightBrace">
            <a:avLst>
              <a:gd name="adj1" fmla="val 8333"/>
              <a:gd name="adj2" fmla="val 51835"/>
            </a:avLst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крывающая фигурная скобка 3">
            <a:extLst>
              <a:ext uri="{FF2B5EF4-FFF2-40B4-BE49-F238E27FC236}">
                <a16:creationId xmlns="" xmlns:a16="http://schemas.microsoft.com/office/drawing/2014/main" id="{2E028130-3521-BED7-B4FE-FF355AB9BE34}"/>
              </a:ext>
            </a:extLst>
          </p:cNvPr>
          <p:cNvSpPr/>
          <p:nvPr/>
        </p:nvSpPr>
        <p:spPr>
          <a:xfrm>
            <a:off x="6804561" y="3552323"/>
            <a:ext cx="475014" cy="1294411"/>
          </a:xfrm>
          <a:prstGeom prst="rightBrac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5">
            <a:extLst>
              <a:ext uri="{FF2B5EF4-FFF2-40B4-BE49-F238E27FC236}">
                <a16:creationId xmlns="" xmlns:a16="http://schemas.microsoft.com/office/drawing/2014/main" id="{E5181F54-8002-6B75-22C4-CF549B94E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1014" y="2366772"/>
            <a:ext cx="36694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ПРЕДПОСЫЛКА УГОЛОВНОГО РИСКА. ЗАВИСИТ ОТ ВАС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="" xmlns:a16="http://schemas.microsoft.com/office/drawing/2014/main" id="{4996660B-8090-64F0-A97B-014D92C03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54" y="3714902"/>
            <a:ext cx="36694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РЕЗУЛЬТАТ РЕАЛИЗАЦИИ УГОЛОВНОГО РИСКА. МЕНЬШЕ ЗАВИСИТ ОТ ВАС</a:t>
            </a:r>
          </a:p>
        </p:txBody>
      </p:sp>
    </p:spTree>
    <p:extLst>
      <p:ext uri="{BB962C8B-B14F-4D97-AF65-F5344CB8AC3E}">
        <p14:creationId xmlns:p14="http://schemas.microsoft.com/office/powerpoint/2010/main" val="909373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72206"/>
            <a:ext cx="7958043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В КАКИХ СЛУЧАЯХ ДОКУМЕНТ ОПАСЕН С ТОЧКИ ЗРЕНИЯ УГОЛОВНЫХ РИСКОВ?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 написан на личном компьютере;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 написан на рабочем компьютере;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 распечатан для совещания;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 разослан внутри компании по электронной почте;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 разослан вовне компании по электронной почте;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 направлен с помощью мессенджера внутри компании или вовне ее;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 размещен во внутренней базе;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 передан правоохранительным органам / изъят ими</a:t>
            </a:r>
          </a:p>
        </p:txBody>
      </p:sp>
    </p:spTree>
    <p:extLst>
      <p:ext uri="{BB962C8B-B14F-4D97-AF65-F5344CB8AC3E}">
        <p14:creationId xmlns:p14="http://schemas.microsoft.com/office/powerpoint/2010/main" val="3793877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7958043" cy="558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ВАЖНЫЕ ПРАВИЛА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документы будут восприняты негативно, из предпосылки недоверия </a:t>
            </a:r>
            <a:r>
              <a:rPr lang="ru-RU" altLang="ru-RU" sz="1800" dirty="0" smtClean="0">
                <a:latin typeface="Verdana Pro SemiBold"/>
              </a:rPr>
              <a:t/>
            </a:r>
            <a:br>
              <a:rPr lang="ru-RU" altLang="ru-RU" sz="1800" dirty="0" smtClean="0">
                <a:latin typeface="Verdana Pro SemiBold"/>
              </a:rPr>
            </a:br>
            <a:r>
              <a:rPr lang="ru-RU" altLang="ru-RU" sz="1800" dirty="0" smtClean="0">
                <a:latin typeface="Verdana Pro SemiBold"/>
              </a:rPr>
              <a:t>и </a:t>
            </a:r>
            <a:r>
              <a:rPr lang="ru-RU" altLang="ru-RU" sz="1800" dirty="0">
                <a:latin typeface="Verdana Pro SemiBold"/>
              </a:rPr>
              <a:t>подозрительности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документы, если следствию удобно, </a:t>
            </a:r>
            <a:r>
              <a:rPr lang="ru-RU" altLang="ru-RU" sz="1800" dirty="0">
                <a:latin typeface="Verdana Pro SemiBold"/>
              </a:rPr>
              <a:t>будут восприняты </a:t>
            </a:r>
            <a:r>
              <a:rPr lang="ru-RU" altLang="ru-RU" sz="1800" dirty="0" smtClean="0">
                <a:latin typeface="Verdana Pro SemiBold"/>
              </a:rPr>
              <a:t>буквально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статус документа не важен, он может быть неофициальным</a:t>
            </a: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не будет возможности и места для пояснения позиции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несмотря ни на что, для уголовного риска нужны доказательства (хотя бы номинально)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= </a:t>
            </a:r>
            <a:r>
              <a:rPr lang="ru-RU" altLang="ru-RU" sz="1800" b="1" u="sng" dirty="0">
                <a:latin typeface="Verdana Pro SemiBold"/>
              </a:rPr>
              <a:t>ОДНА</a:t>
            </a:r>
            <a:r>
              <a:rPr lang="ru-RU" altLang="ru-RU" sz="1800" dirty="0">
                <a:latin typeface="Verdana Pro SemiBold"/>
              </a:rPr>
              <a:t> НЕТОЧНОСТЬ / НЕУДАЧНАЯ ФОРМУЛИРОВКА / ДВУСМЫСЛЕННОСТЬ В ДОКУМЕНТЕ МОЖЕТ СТАТЬ ПРЕДПОСЫЛКОЙ ВОЗНИКНОВЕНИЯ УГОЛОВНОГО ДЕЛА ИЛИ ДОКАЗАТЕЛЬСТВОМ</a:t>
            </a:r>
          </a:p>
        </p:txBody>
      </p:sp>
    </p:spTree>
    <p:extLst>
      <p:ext uri="{BB962C8B-B14F-4D97-AF65-F5344CB8AC3E}">
        <p14:creationId xmlns:p14="http://schemas.microsoft.com/office/powerpoint/2010/main" val="1268886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7958043" cy="586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ПРИМЕР ИЗ КОНКРЕТНОГО ДЕЛА 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крупная сложная трансграничная корпоративная структура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несколько лет обсуждается сделка – крупная, но составляющая 1/10 или меньше от капитала компании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в ходе подготовки сделки много итераций обсуждения, к каждой готовятся презентационные материалы с вариантами / стратегиями проведения сделок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объект сделки предварительно оценивается в Х рублей, в презентационных материалах к одному из обсуждений для упрощения указывается «продажа за Х рублей (по оценке)»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>
                <a:latin typeface="Verdana Pro SemiBold"/>
              </a:rPr>
              <a:t>сделка совершается по другой схеме с отдельными элементами </a:t>
            </a:r>
            <a:r>
              <a:rPr lang="ru-RU" altLang="ru-RU" sz="1800" dirty="0" smtClean="0">
                <a:latin typeface="Verdana Pro SemiBold"/>
              </a:rPr>
              <a:t>схемы из данной </a:t>
            </a:r>
            <a:r>
              <a:rPr lang="ru-RU" altLang="ru-RU" sz="1800" dirty="0">
                <a:latin typeface="Verdana Pro SemiBold"/>
              </a:rPr>
              <a:t>презентации</a:t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= НЕСКОЛЬКО ЧЕЛОВЕК В ТЮРЬМЕ НЕСКОЛЬКО ЛЕТ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136206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1197833"/>
            <a:ext cx="10329950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ВАЖНЫЕ </a:t>
            </a:r>
            <a:r>
              <a:rPr lang="ru-RU" altLang="ru-RU" sz="1800" dirty="0" smtClean="0">
                <a:latin typeface="Verdana Pro SemiBold"/>
              </a:rPr>
              <a:t>ПРИНЦИПЫ</a:t>
            </a:r>
            <a:r>
              <a:rPr lang="ru-RU" altLang="ru-RU" sz="1800" dirty="0">
                <a:latin typeface="Verdana Pro SemiBold"/>
              </a:rPr>
              <a:t/>
            </a:r>
            <a:br>
              <a:rPr lang="ru-RU" altLang="ru-RU" sz="1800" dirty="0">
                <a:latin typeface="Verdana Pro SemiBold"/>
              </a:rPr>
            </a:br>
            <a:endParaRPr lang="ru-RU" altLang="ru-RU" sz="1800" dirty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точность и аккуратность документов, минимизация ошибок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отсутствие оформления «задним числом» или некорректными датами </a:t>
            </a:r>
            <a:br>
              <a:rPr lang="ru-RU" altLang="ru-RU" sz="1800" dirty="0" smtClean="0">
                <a:latin typeface="Verdana Pro SemiBold"/>
              </a:rPr>
            </a:br>
            <a:r>
              <a:rPr lang="ru-RU" altLang="ru-RU" sz="1800" dirty="0" smtClean="0">
                <a:latin typeface="Verdana Pro SemiBold"/>
              </a:rPr>
              <a:t>(как правило, все можно выявить), недопущение оформления документов «потом»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соответствие формальных параметров реальности (очно/заочно, лично/</a:t>
            </a:r>
            <a:r>
              <a:rPr lang="ru-RU" altLang="ru-RU" sz="1800" dirty="0" err="1" smtClean="0">
                <a:latin typeface="Verdana Pro SemiBold"/>
              </a:rPr>
              <a:t>электронно</a:t>
            </a:r>
            <a:r>
              <a:rPr lang="ru-RU" altLang="ru-RU" sz="1800" dirty="0" smtClean="0">
                <a:latin typeface="Verdana Pro SemiBold"/>
              </a:rPr>
              <a:t> и т.д.)</a:t>
            </a:r>
            <a:endParaRPr lang="ru-RU" altLang="ru-RU" sz="1800" dirty="0" smtClean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понятность документов НЕПРОФЕССИОНАЛУ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документальная обоснованность ключевых моментов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аккуратность с авторством, правками и метаданными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отсутствие явных признаков «подделки»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осторожность с существованием разных редакций документов</a:t>
            </a: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ru-RU" altLang="ru-RU" sz="1800" dirty="0" smtClean="0">
                <a:latin typeface="Verdana Pro SemiBold"/>
              </a:rPr>
              <a:t>корректность листов согласований и отсутствие согласований с замечаниями</a:t>
            </a:r>
            <a:endParaRPr lang="ru-RU" altLang="ru-RU" sz="1800" dirty="0" smtClean="0">
              <a:latin typeface="Verdana Pro SemiBold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Char char="-"/>
            </a:pPr>
            <a:endParaRPr lang="ru-RU" altLang="ru-RU" sz="1800" dirty="0">
              <a:latin typeface="Verdan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632861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7958043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НАИБОЛЕЕ ТИПИЧНЫЕ ОПАСНЫЕ ФАКТОРЫ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i="1" dirty="0">
                <a:latin typeface="Verdana Pro SemiBold"/>
              </a:rPr>
              <a:t>1) указание без оговорок на сумму сделки до оценки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«Продажа актива за Х рублей - по результатам оценки»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«Покупка актива за Х рублей» (до оценки)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«Продажа актива за прибл. Х рублей (предварительная оценка), но не менее чем за стоимость, определенную оценщиком»</a:t>
            </a:r>
          </a:p>
        </p:txBody>
      </p:sp>
      <p:sp>
        <p:nvSpPr>
          <p:cNvPr id="2" name="Стрелка вниз 1">
            <a:extLst>
              <a:ext uri="{FF2B5EF4-FFF2-40B4-BE49-F238E27FC236}">
                <a16:creationId xmlns="" xmlns:a16="http://schemas.microsoft.com/office/drawing/2014/main" id="{8305F6FB-6421-D047-D832-12E8CAE1826D}"/>
              </a:ext>
            </a:extLst>
          </p:cNvPr>
          <p:cNvSpPr/>
          <p:nvPr/>
        </p:nvSpPr>
        <p:spPr>
          <a:xfrm>
            <a:off x="2434443" y="3429000"/>
            <a:ext cx="3574472" cy="1047997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396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795804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НАИБОЛЕЕ ТИПИЧНЫЕ ОПАСНЫЕ ФАКТОРЫ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i="1" dirty="0">
                <a:latin typeface="Verdana Pro SemiBold"/>
              </a:rPr>
              <a:t>2) прямое указание на «</a:t>
            </a:r>
            <a:r>
              <a:rPr lang="ru-RU" altLang="ru-RU" sz="1800" i="1" dirty="0" err="1">
                <a:latin typeface="Verdana Pro SemiBold"/>
              </a:rPr>
              <a:t>наведенность</a:t>
            </a:r>
            <a:r>
              <a:rPr lang="ru-RU" altLang="ru-RU" sz="1800" i="1" dirty="0">
                <a:latin typeface="Verdana Pro SemiBold"/>
              </a:rPr>
              <a:t>» оценки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«Независимая оценка: например, можно оценить долю в Х и долг в У»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«Обеспечить оценку по цене Х»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«В случае если доля будет оценена не менее чем в Х, а долг не менее чем в У, то…»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«В случае если доля будет оценена ниже стоимости </a:t>
            </a:r>
            <a:r>
              <a:rPr lang="ru-RU" altLang="ru-RU" sz="1800" dirty="0" err="1">
                <a:latin typeface="Verdana Pro SemiBold"/>
              </a:rPr>
              <a:t>ча</a:t>
            </a:r>
            <a:r>
              <a:rPr lang="ru-RU" altLang="ru-RU" sz="1800" dirty="0">
                <a:latin typeface="Verdana Pro SemiBold"/>
              </a:rPr>
              <a:t>, а долг по номиналу, то…»</a:t>
            </a:r>
          </a:p>
        </p:txBody>
      </p:sp>
      <p:sp>
        <p:nvSpPr>
          <p:cNvPr id="2" name="Стрелка вниз 1">
            <a:extLst>
              <a:ext uri="{FF2B5EF4-FFF2-40B4-BE49-F238E27FC236}">
                <a16:creationId xmlns="" xmlns:a16="http://schemas.microsoft.com/office/drawing/2014/main" id="{8305F6FB-6421-D047-D832-12E8CAE1826D}"/>
              </a:ext>
            </a:extLst>
          </p:cNvPr>
          <p:cNvSpPr/>
          <p:nvPr/>
        </p:nvSpPr>
        <p:spPr>
          <a:xfrm>
            <a:off x="2434443" y="3321764"/>
            <a:ext cx="3574472" cy="1047997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878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7958043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НАИБОЛЕЕ ТИПИЧНЫЕ ОПАСНЫЕ ФАКТОРЫ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i="1" dirty="0">
                <a:latin typeface="Verdana Pro SemiBold"/>
              </a:rPr>
              <a:t>3) варианты оценки и констатация отхода от оценки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«Вариант 1: получить оценку на Х. Вариант 2: получить оценку на У»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«Вариант 1: продать по цене оценщика. Вариант 2: продать по номиналу»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«В случае если актив будет оценен не более чем Х, то, а если не более чем У, то»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Оптимальный: не предлагать вариантов с разными предполагаемыми оценками</a:t>
            </a:r>
          </a:p>
        </p:txBody>
      </p:sp>
      <p:sp>
        <p:nvSpPr>
          <p:cNvPr id="2" name="Стрелка вниз 1">
            <a:extLst>
              <a:ext uri="{FF2B5EF4-FFF2-40B4-BE49-F238E27FC236}">
                <a16:creationId xmlns="" xmlns:a16="http://schemas.microsoft.com/office/drawing/2014/main" id="{8305F6FB-6421-D047-D832-12E8CAE1826D}"/>
              </a:ext>
            </a:extLst>
          </p:cNvPr>
          <p:cNvSpPr/>
          <p:nvPr/>
        </p:nvSpPr>
        <p:spPr>
          <a:xfrm>
            <a:off x="2434443" y="3654626"/>
            <a:ext cx="3574472" cy="1047997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127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05693" y="936583"/>
            <a:ext cx="7958043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НАИБОЛЕЕ ТИПИЧНЫЕ ОПАСНЫЕ </a:t>
            </a:r>
            <a:r>
              <a:rPr lang="ru-RU" altLang="ru-RU" sz="1800" dirty="0" smtClean="0">
                <a:latin typeface="Verdana Pro SemiBold"/>
              </a:rPr>
              <a:t>ФАКТОРЫ</a:t>
            </a: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i="1" dirty="0">
                <a:latin typeface="Verdana Pro SemiBold"/>
              </a:rPr>
              <a:t>4) указание на </a:t>
            </a:r>
            <a:r>
              <a:rPr lang="ru-RU" altLang="ru-RU" sz="1800" i="1" dirty="0" err="1">
                <a:latin typeface="Verdana Pro SemiBold"/>
              </a:rPr>
              <a:t>малозначимость</a:t>
            </a:r>
            <a:r>
              <a:rPr lang="ru-RU" altLang="ru-RU" sz="1800" i="1" dirty="0">
                <a:latin typeface="Verdana Pro SemiBold"/>
              </a:rPr>
              <a:t> органов управления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«Необходимо оформить корпоративные решения: решения СД, правления, комитета»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«Решения органов управления: обеспечить принятие по списку</a:t>
            </a:r>
            <a:r>
              <a:rPr lang="ru-RU" altLang="ru-RU" sz="1800" dirty="0" smtClean="0">
                <a:latin typeface="Verdana Pro SemiBold"/>
              </a:rPr>
              <a:t>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 smtClean="0">
                <a:latin typeface="Verdana Pro SemiBold"/>
              </a:rPr>
              <a:t>«Подписать договоры у кипрских директоров»</a:t>
            </a: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«Сделка будет возможна только в случае ее надлежащего рассмотрения и одобрения на совете директоров»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«Органы управления, которые будут согласовывать сделку</a:t>
            </a:r>
            <a:r>
              <a:rPr lang="ru-RU" altLang="ru-RU" sz="1800" dirty="0" smtClean="0">
                <a:latin typeface="Verdana Pro SemiBold"/>
              </a:rPr>
              <a:t>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 smtClean="0">
                <a:latin typeface="Verdana Pro SemiBold"/>
              </a:rPr>
              <a:t>«Полномочия на заключение сделки имеются у кипрских директоров»</a:t>
            </a:r>
            <a:endParaRPr lang="ru-RU" altLang="ru-RU" sz="1800" dirty="0">
              <a:latin typeface="Verdana Pro SemiBold"/>
            </a:endParaRPr>
          </a:p>
        </p:txBody>
      </p:sp>
      <p:sp>
        <p:nvSpPr>
          <p:cNvPr id="2" name="Стрелка вниз 1">
            <a:extLst>
              <a:ext uri="{FF2B5EF4-FFF2-40B4-BE49-F238E27FC236}">
                <a16:creationId xmlns="" xmlns:a16="http://schemas.microsoft.com/office/drawing/2014/main" id="{8305F6FB-6421-D047-D832-12E8CAE1826D}"/>
              </a:ext>
            </a:extLst>
          </p:cNvPr>
          <p:cNvSpPr/>
          <p:nvPr/>
        </p:nvSpPr>
        <p:spPr>
          <a:xfrm>
            <a:off x="2465050" y="3666097"/>
            <a:ext cx="3574472" cy="1047997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539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7958043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НАИБОЛЕЕ ТИПИЧНЫЕ ОПАСНЫЕ ФАКТОРЫ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i="1" dirty="0">
                <a:latin typeface="Verdana Pro SemiBold"/>
              </a:rPr>
              <a:t>5) указание на «будущих обвиняемых»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«Обеспечить оценку актива (Иванов)»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«Корпоративная обвязка: решение СД (Петров)»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«Обеспечить подбор оценочной организации и заключения договора на оценку (договорный отдел)»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«Корпоративные решения: обеспечить проведение СД (отв. </a:t>
            </a:r>
            <a:r>
              <a:rPr lang="ru-RU" altLang="ru-RU" sz="1800" dirty="0" err="1">
                <a:latin typeface="Verdana Pro SemiBold"/>
              </a:rPr>
              <a:t>секр</a:t>
            </a:r>
            <a:r>
              <a:rPr lang="ru-RU" altLang="ru-RU" sz="1800" dirty="0">
                <a:latin typeface="Verdana Pro SemiBold"/>
              </a:rPr>
              <a:t>. СД Петров)»</a:t>
            </a:r>
          </a:p>
        </p:txBody>
      </p:sp>
      <p:sp>
        <p:nvSpPr>
          <p:cNvPr id="2" name="Стрелка вниз 1">
            <a:extLst>
              <a:ext uri="{FF2B5EF4-FFF2-40B4-BE49-F238E27FC236}">
                <a16:creationId xmlns="" xmlns:a16="http://schemas.microsoft.com/office/drawing/2014/main" id="{8305F6FB-6421-D047-D832-12E8CAE1826D}"/>
              </a:ext>
            </a:extLst>
          </p:cNvPr>
          <p:cNvSpPr/>
          <p:nvPr/>
        </p:nvSpPr>
        <p:spPr>
          <a:xfrm>
            <a:off x="2434443" y="3440875"/>
            <a:ext cx="3574472" cy="1047997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277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795804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НАИБОЛЕЕ ТИПИЧНЫЕ ОПАСНЫЕ ФАКТОРЫ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i="1" dirty="0">
                <a:latin typeface="Verdana Pro SemiBold"/>
              </a:rPr>
              <a:t>6) указание на уголовно-правовые риски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«Вариант 1. Минусы: уголовно-правовые риски продажи по нерыночной стоимости»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Никогда не стоит указывать подобных обстоятельств в документах, максимум – «вариант может влечь ряд правовых рисков»</a:t>
            </a:r>
          </a:p>
        </p:txBody>
      </p:sp>
      <p:sp>
        <p:nvSpPr>
          <p:cNvPr id="2" name="Стрелка вниз 1">
            <a:extLst>
              <a:ext uri="{FF2B5EF4-FFF2-40B4-BE49-F238E27FC236}">
                <a16:creationId xmlns="" xmlns:a16="http://schemas.microsoft.com/office/drawing/2014/main" id="{8305F6FB-6421-D047-D832-12E8CAE1826D}"/>
              </a:ext>
            </a:extLst>
          </p:cNvPr>
          <p:cNvSpPr/>
          <p:nvPr/>
        </p:nvSpPr>
        <p:spPr>
          <a:xfrm>
            <a:off x="2434443" y="3096496"/>
            <a:ext cx="3574472" cy="1047997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93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795804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НАИБОЛЕЕ ТИПИЧНЫЕ ОПАСНЫЕ ФАКТОРЫ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i="1" dirty="0">
                <a:latin typeface="Verdana Pro SemiBold"/>
              </a:rPr>
              <a:t>7) указание на искусственный характер сделки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«Вариант 1. Внесение доли [компании с отрицательными </a:t>
            </a:r>
            <a:r>
              <a:rPr lang="ru-RU" altLang="ru-RU" sz="1800" dirty="0" err="1">
                <a:latin typeface="Verdana Pro SemiBold"/>
              </a:rPr>
              <a:t>ча</a:t>
            </a:r>
            <a:r>
              <a:rPr lang="en-US" altLang="ru-RU" sz="1800" dirty="0">
                <a:latin typeface="Verdana Pro SemiBold"/>
              </a:rPr>
              <a:t>]</a:t>
            </a:r>
            <a:r>
              <a:rPr lang="ru-RU" altLang="ru-RU" sz="1800" dirty="0">
                <a:latin typeface="Verdana Pro SemiBold"/>
              </a:rPr>
              <a:t> в УК дочерней компании. Плюсы: не надо демонстрировать убыток; Минусы: отсутствует обоснование для компании-приобретателя»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>
                <a:latin typeface="Verdana Pro SemiBold"/>
              </a:rPr>
              <a:t>Подобного рода факторы желательно не указывать в документах</a:t>
            </a:r>
          </a:p>
        </p:txBody>
      </p:sp>
      <p:sp>
        <p:nvSpPr>
          <p:cNvPr id="2" name="Стрелка вниз 1">
            <a:extLst>
              <a:ext uri="{FF2B5EF4-FFF2-40B4-BE49-F238E27FC236}">
                <a16:creationId xmlns="" xmlns:a16="http://schemas.microsoft.com/office/drawing/2014/main" id="{8305F6FB-6421-D047-D832-12E8CAE1826D}"/>
              </a:ext>
            </a:extLst>
          </p:cNvPr>
          <p:cNvSpPr/>
          <p:nvPr/>
        </p:nvSpPr>
        <p:spPr>
          <a:xfrm>
            <a:off x="2434443" y="3461740"/>
            <a:ext cx="3574472" cy="1047997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769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7958043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>
                <a:latin typeface="Verdana Pro SemiBold"/>
              </a:rPr>
              <a:t>НАИБОЛЕЕ ТИПИЧНЫЕ ОПАСНЫЕ ФАКТОРЫ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ru-RU" sz="1800" i="1" dirty="0" smtClean="0">
                <a:latin typeface="Verdana Pro SemiBold"/>
              </a:rPr>
              <a:t>8</a:t>
            </a:r>
            <a:r>
              <a:rPr lang="ru-RU" altLang="ru-RU" sz="1800" i="1" dirty="0" smtClean="0">
                <a:latin typeface="Verdana Pro SemiBold"/>
              </a:rPr>
              <a:t>) </a:t>
            </a:r>
            <a:r>
              <a:rPr lang="ru-RU" altLang="ru-RU" sz="1800" i="1" dirty="0">
                <a:latin typeface="Verdana Pro SemiBold"/>
              </a:rPr>
              <a:t>указание </a:t>
            </a:r>
            <a:r>
              <a:rPr lang="ru-RU" altLang="ru-RU" sz="1800" i="1" dirty="0" smtClean="0">
                <a:latin typeface="Verdana Pro SemiBold"/>
              </a:rPr>
              <a:t>на фиктивность процедур</a:t>
            </a:r>
            <a:endParaRPr lang="ru-RU" altLang="ru-RU" sz="1800" i="1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 smtClean="0">
                <a:latin typeface="Verdana Pro SemiBold"/>
              </a:rPr>
              <a:t>«Заключение договора с ООО «Н» (до торгов/результатов)»</a:t>
            </a: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 smtClean="0">
                <a:latin typeface="Verdana Pro SemiBold"/>
              </a:rPr>
              <a:t>«Сумма договора до Н рублей (для </a:t>
            </a:r>
            <a:r>
              <a:rPr lang="ru-RU" altLang="ru-RU" sz="1800" dirty="0" err="1" smtClean="0">
                <a:latin typeface="Verdana Pro SemiBold"/>
              </a:rPr>
              <a:t>избежания</a:t>
            </a:r>
            <a:r>
              <a:rPr lang="ru-RU" altLang="ru-RU" sz="1800" dirty="0" smtClean="0">
                <a:latin typeface="Verdana Pro SemiBold"/>
              </a:rPr>
              <a:t> конкурса)»</a:t>
            </a: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ru-RU" altLang="ru-RU" sz="1800" dirty="0">
              <a:latin typeface="Verdana Pro SemiBold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ru-RU" altLang="ru-RU" sz="1800" dirty="0" smtClean="0">
                <a:latin typeface="Verdana Pro SemiBold"/>
              </a:rPr>
              <a:t>Подобных формулировок лучше избегать</a:t>
            </a:r>
            <a:endParaRPr lang="ru-RU" altLang="ru-RU" sz="1800" dirty="0">
              <a:latin typeface="Verdana Pro SemiBold"/>
            </a:endParaRPr>
          </a:p>
        </p:txBody>
      </p:sp>
      <p:sp>
        <p:nvSpPr>
          <p:cNvPr id="2" name="Стрелка вниз 1">
            <a:extLst>
              <a:ext uri="{FF2B5EF4-FFF2-40B4-BE49-F238E27FC236}">
                <a16:creationId xmlns="" xmlns:a16="http://schemas.microsoft.com/office/drawing/2014/main" id="{8305F6FB-6421-D047-D832-12E8CAE1826D}"/>
              </a:ext>
            </a:extLst>
          </p:cNvPr>
          <p:cNvSpPr/>
          <p:nvPr/>
        </p:nvSpPr>
        <p:spPr>
          <a:xfrm>
            <a:off x="1474323" y="3401568"/>
            <a:ext cx="3574472" cy="1047997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256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9936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 smtClean="0">
                <a:latin typeface="Verdana Pro SemiBold"/>
              </a:rPr>
              <a:t>ВЕСЕЛАЯ ВИКТОРИНА: ПОМОГИ СЛЕДОВАТЕЛЮ НАЙТИ ПРИЗНАКИ ПРЕСТУПЛЕНИЯ</a:t>
            </a:r>
            <a:endParaRPr lang="ru-RU" altLang="ru-RU" sz="1800" dirty="0">
              <a:latin typeface="Verdana Pro Semi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CE49DED-B8DF-8B4E-CD3B-95933BF8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800" y="1603503"/>
            <a:ext cx="9471128" cy="411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851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150"/>
            <a:ext cx="3487738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0" y="8382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917170" y="936583"/>
            <a:ext cx="9936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Tx/>
              <a:buNone/>
            </a:pPr>
            <a:r>
              <a:rPr lang="ru-RU" altLang="ru-RU" sz="1800" dirty="0" smtClean="0">
                <a:latin typeface="Verdana Pro SemiBold"/>
              </a:rPr>
              <a:t>ВЕСЕЛАЯ ВИКТОРИНА: ПОМОГИ СЛЕДОВАТЕЛЮ НАЙТИ ПРИЗНАКИ ПРЕСТУПЛЕНИЯ</a:t>
            </a:r>
            <a:endParaRPr lang="ru-RU" altLang="ru-RU" sz="1800" dirty="0">
              <a:latin typeface="Verdana Pro Semi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CE49DED-B8DF-8B4E-CD3B-95933BF8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800" y="1603503"/>
            <a:ext cx="9471128" cy="41114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87294A2-6926-9990-56F7-716C6200E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" y="2924580"/>
            <a:ext cx="1341651" cy="1005231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>
            <a:off x="3965979" y="2183694"/>
            <a:ext cx="807189" cy="108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>
            <a:off x="1594635" y="2445822"/>
            <a:ext cx="1166853" cy="47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1829331" y="3831336"/>
            <a:ext cx="3227301" cy="13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1829331" y="4087368"/>
            <a:ext cx="2540242" cy="367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1743869" y="4805791"/>
            <a:ext cx="3934555" cy="578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1594635" y="5097284"/>
            <a:ext cx="801093" cy="289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6221381" y="3101959"/>
            <a:ext cx="3934555" cy="578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6039493" y="4863654"/>
            <a:ext cx="2830187" cy="289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6221381" y="3398263"/>
            <a:ext cx="801093" cy="289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1460522" y="5481855"/>
            <a:ext cx="103992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RU" sz="1800" dirty="0" smtClean="0">
                <a:solidFill>
                  <a:srgbClr val="FF0000"/>
                </a:solidFill>
                <a:latin typeface="Verdana Pro SemiBold"/>
              </a:rPr>
              <a:t>1) указание на манипулирование ценой / оценкой / фиктивность цены (факт и способ обмана)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RU" sz="1800" dirty="0" smtClean="0">
                <a:solidFill>
                  <a:srgbClr val="FF0000"/>
                </a:solidFill>
                <a:latin typeface="Verdana Pro SemiBold"/>
              </a:rPr>
              <a:t>2) демонстрация желания скрыть отрицательные чистые активы (цель обмана)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RU" sz="1800" dirty="0" smtClean="0">
                <a:solidFill>
                  <a:srgbClr val="FF0000"/>
                </a:solidFill>
                <a:latin typeface="Verdana Pro SemiBold"/>
              </a:rPr>
              <a:t>3) указание на манипулирование коэффициентом размытия (цель обмана)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ru-RU" altLang="ru-RU" sz="1800" dirty="0" smtClean="0">
                <a:solidFill>
                  <a:srgbClr val="FF0000"/>
                </a:solidFill>
                <a:latin typeface="Verdana Pro SemiBold"/>
              </a:rPr>
              <a:t>4) подтверждение осознанности нарушения уголовного закона (умысел)</a:t>
            </a:r>
            <a:endParaRPr lang="ru-RU" altLang="ru-RU" sz="1800" dirty="0">
              <a:solidFill>
                <a:srgbClr val="FF0000"/>
              </a:solidFill>
              <a:latin typeface="Verdana Pro SemiBold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7225165" y="2154762"/>
            <a:ext cx="2830187" cy="289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1782116" y="3533748"/>
            <a:ext cx="2991052" cy="24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5180F670-B24F-9F30-E774-FE8EFF3A9C27}"/>
              </a:ext>
            </a:extLst>
          </p:cNvPr>
          <p:cNvCxnSpPr>
            <a:cxnSpLocks/>
          </p:cNvCxnSpPr>
          <p:nvPr/>
        </p:nvCxnSpPr>
        <p:spPr>
          <a:xfrm flipV="1">
            <a:off x="6039492" y="5214957"/>
            <a:ext cx="2327268" cy="144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861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727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092433" y="3816620"/>
            <a:ext cx="3148975" cy="1023828"/>
          </a:xfrm>
        </p:spPr>
        <p:txBody>
          <a:bodyPr rtlCol="0" anchor="t"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altLang="ru-RU" sz="1600" b="1" i="1" u="sng" dirty="0">
                <a:latin typeface="Verdana Pro SemiBold" panose="020B0604020202020204" pitchFamily="34" charset="0"/>
                <a:ea typeface="+mn-ea"/>
                <a:cs typeface="+mn-cs"/>
              </a:rPr>
              <a:t>Дмитрий Кравченко</a:t>
            </a:r>
            <a:r>
              <a:rPr lang="ru-RU" altLang="ru-RU" sz="1600" dirty="0">
                <a:latin typeface="Verdana Pro SemiBold" panose="020B0604020202020204" pitchFamily="34" charset="0"/>
                <a:ea typeface="+mn-ea"/>
                <a:cs typeface="+mn-cs"/>
              </a:rPr>
              <a:t/>
            </a:r>
            <a:br>
              <a:rPr lang="ru-RU" altLang="ru-RU" sz="1600" dirty="0">
                <a:latin typeface="Verdana Pro SemiBold" panose="020B0604020202020204" pitchFamily="34" charset="0"/>
                <a:ea typeface="+mn-ea"/>
                <a:cs typeface="+mn-cs"/>
              </a:rPr>
            </a:br>
            <a:r>
              <a:rPr lang="ru-RU" altLang="ru-RU" sz="1600" dirty="0">
                <a:latin typeface="Verdana Pro SemiBold" panose="020B0604020202020204" pitchFamily="34" charset="0"/>
                <a:ea typeface="+mn-ea"/>
                <a:cs typeface="+mn-cs"/>
              </a:rPr>
              <a:t/>
            </a:r>
            <a:br>
              <a:rPr lang="ru-RU" altLang="ru-RU" sz="1600" dirty="0">
                <a:latin typeface="Verdana Pro SemiBold" panose="020B0604020202020204" pitchFamily="34" charset="0"/>
                <a:ea typeface="+mn-ea"/>
                <a:cs typeface="+mn-cs"/>
              </a:rPr>
            </a:br>
            <a:r>
              <a:rPr lang="en-US" altLang="ru-RU" sz="1600" dirty="0">
                <a:latin typeface="Verdana Pro SemiBold" panose="020B0604020202020204" pitchFamily="34" charset="0"/>
                <a:ea typeface="+mn-ea"/>
                <a:cs typeface="+mn-cs"/>
              </a:rPr>
              <a:t>kravchenko@asnis.ru</a:t>
            </a:r>
            <a:endParaRPr lang="ru-RU" altLang="ru-RU" sz="1600" b="1" i="1" dirty="0">
              <a:solidFill>
                <a:srgbClr val="0C4A82"/>
              </a:solidFill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1006707" y="2579290"/>
            <a:ext cx="200183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ru-RU" altLang="ru-RU" sz="1800" dirty="0">
                <a:latin typeface="Verdana Pro SemiBold"/>
              </a:rPr>
              <a:t>Контакты</a:t>
            </a:r>
            <a:r>
              <a:rPr lang="ru-RU" altLang="ru-RU" sz="1400" dirty="0">
                <a:latin typeface="Verdana Pro SemiBold"/>
              </a:rPr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3DF7B63-56B0-15E2-A5FF-BFA3B84517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71" y="3355387"/>
            <a:ext cx="2078969" cy="20129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CEA1975-28AA-8A7E-23B9-5E2169598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470" y="3533636"/>
            <a:ext cx="1716416" cy="15897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3102</TotalTime>
  <Words>969</Words>
  <Application>Microsoft Office PowerPoint</Application>
  <PresentationFormat>Широкоэкранный</PresentationFormat>
  <Paragraphs>204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Montserrat SemiBold</vt:lpstr>
      <vt:lpstr>Times New Roman</vt:lpstr>
      <vt:lpstr>Verdana Pro Semibold</vt:lpstr>
      <vt:lpstr>Verdana Pro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Дмитрий Кравченко  kravchenko@asnis.ru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Кравченко</dc:creator>
  <cp:lastModifiedBy>Пользователь Windows</cp:lastModifiedBy>
  <cp:revision>172</cp:revision>
  <cp:lastPrinted>2018-11-15T11:31:47Z</cp:lastPrinted>
  <dcterms:created xsi:type="dcterms:W3CDTF">2018-11-14T05:24:19Z</dcterms:created>
  <dcterms:modified xsi:type="dcterms:W3CDTF">2024-03-26T19:36:04Z</dcterms:modified>
</cp:coreProperties>
</file>