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0" r:id="rId1"/>
    <p:sldMasterId id="2147483792" r:id="rId2"/>
  </p:sldMasterIdLst>
  <p:notesMasterIdLst>
    <p:notesMasterId r:id="rId36"/>
  </p:notesMasterIdLst>
  <p:sldIdLst>
    <p:sldId id="256" r:id="rId3"/>
    <p:sldId id="451" r:id="rId4"/>
    <p:sldId id="454" r:id="rId5"/>
    <p:sldId id="452" r:id="rId6"/>
    <p:sldId id="455" r:id="rId7"/>
    <p:sldId id="453" r:id="rId8"/>
    <p:sldId id="457" r:id="rId9"/>
    <p:sldId id="458" r:id="rId10"/>
    <p:sldId id="459" r:id="rId11"/>
    <p:sldId id="460" r:id="rId12"/>
    <p:sldId id="478" r:id="rId13"/>
    <p:sldId id="462" r:id="rId14"/>
    <p:sldId id="463" r:id="rId15"/>
    <p:sldId id="479" r:id="rId16"/>
    <p:sldId id="461" r:id="rId17"/>
    <p:sldId id="464" r:id="rId18"/>
    <p:sldId id="465" r:id="rId19"/>
    <p:sldId id="466" r:id="rId20"/>
    <p:sldId id="467" r:id="rId21"/>
    <p:sldId id="468" r:id="rId22"/>
    <p:sldId id="469" r:id="rId23"/>
    <p:sldId id="470" r:id="rId24"/>
    <p:sldId id="471" r:id="rId25"/>
    <p:sldId id="472" r:id="rId26"/>
    <p:sldId id="473" r:id="rId27"/>
    <p:sldId id="480" r:id="rId28"/>
    <p:sldId id="474" r:id="rId29"/>
    <p:sldId id="475" r:id="rId30"/>
    <p:sldId id="442" r:id="rId31"/>
    <p:sldId id="450" r:id="rId32"/>
    <p:sldId id="476" r:id="rId33"/>
    <p:sldId id="477" r:id="rId34"/>
    <p:sldId id="434" r:id="rId35"/>
  </p:sldIdLst>
  <p:sldSz cx="12192000" cy="6858000"/>
  <p:notesSz cx="6797675" cy="9928225"/>
  <p:embeddedFontLst>
    <p:embeddedFont>
      <p:font typeface="Akrobat" panose="00000600000000000000" pitchFamily="2" charset="-52"/>
      <p:regular r:id="rId37"/>
      <p:bold r:id="rId38"/>
    </p:embeddedFont>
    <p:embeddedFont>
      <p:font typeface="Akrobat Black" panose="00000A00000000000000" pitchFamily="50" charset="-52"/>
      <p:bold r:id="rId39"/>
    </p:embeddedFont>
    <p:embeddedFont>
      <p:font typeface="Akrobat SemiBold" panose="00000700000000000000" pitchFamily="50" charset="-52"/>
      <p:bold r:id="rId40"/>
    </p:embeddedFont>
  </p:embeddedFontLst>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69A8"/>
    <a:srgbClr val="407FCA"/>
    <a:srgbClr val="3468A6"/>
    <a:srgbClr val="C93F3C"/>
    <a:srgbClr val="0000CC"/>
    <a:srgbClr val="00009A"/>
    <a:srgbClr val="0605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1" autoAdjust="0"/>
    <p:restoredTop sz="94964" autoAdjust="0"/>
  </p:normalViewPr>
  <p:slideViewPr>
    <p:cSldViewPr>
      <p:cViewPr varScale="1">
        <p:scale>
          <a:sx n="108" d="100"/>
          <a:sy n="108" d="100"/>
        </p:scale>
        <p:origin x="456" y="102"/>
      </p:cViewPr>
      <p:guideLst>
        <p:guide orient="horz" pos="2160"/>
        <p:guide pos="388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6247" cy="496811"/>
          </a:xfrm>
          <a:prstGeom prst="rect">
            <a:avLst/>
          </a:prstGeom>
        </p:spPr>
        <p:txBody>
          <a:bodyPr vert="horz" lIns="92098" tIns="46049" rIns="92098" bIns="46049"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49826" y="1"/>
            <a:ext cx="2946246" cy="496811"/>
          </a:xfrm>
          <a:prstGeom prst="rect">
            <a:avLst/>
          </a:prstGeom>
        </p:spPr>
        <p:txBody>
          <a:bodyPr vert="horz" lIns="92098" tIns="46049" rIns="92098" bIns="46049" rtlCol="0"/>
          <a:lstStyle>
            <a:lvl1pPr algn="r" fontAlgn="auto">
              <a:spcBef>
                <a:spcPts val="0"/>
              </a:spcBef>
              <a:spcAft>
                <a:spcPts val="0"/>
              </a:spcAft>
              <a:defRPr sz="1200">
                <a:latin typeface="+mn-lt"/>
                <a:cs typeface="+mn-cs"/>
              </a:defRPr>
            </a:lvl1pPr>
          </a:lstStyle>
          <a:p>
            <a:pPr>
              <a:defRPr/>
            </a:pPr>
            <a:fld id="{35AC005E-0144-4BD9-B479-9DBEC5A266C6}" type="datetimeFigureOut">
              <a:rPr lang="ru-RU"/>
              <a:pPr>
                <a:defRPr/>
              </a:pPr>
              <a:t>25.03.2024</a:t>
            </a:fld>
            <a:endParaRPr lang="ru-RU"/>
          </a:p>
        </p:txBody>
      </p:sp>
      <p:sp>
        <p:nvSpPr>
          <p:cNvPr id="4" name="Образ слайда 3"/>
          <p:cNvSpPr>
            <a:spLocks noGrp="1" noRot="1" noChangeAspect="1"/>
          </p:cNvSpPr>
          <p:nvPr>
            <p:ph type="sldImg" idx="2"/>
          </p:nvPr>
        </p:nvSpPr>
        <p:spPr>
          <a:xfrm>
            <a:off x="88900" y="744538"/>
            <a:ext cx="6619875" cy="3724275"/>
          </a:xfrm>
          <a:prstGeom prst="rect">
            <a:avLst/>
          </a:prstGeom>
          <a:noFill/>
          <a:ln w="12700">
            <a:solidFill>
              <a:prstClr val="black"/>
            </a:solidFill>
          </a:ln>
        </p:spPr>
        <p:txBody>
          <a:bodyPr vert="horz" lIns="92098" tIns="46049" rIns="92098" bIns="46049" rtlCol="0" anchor="ctr"/>
          <a:lstStyle/>
          <a:p>
            <a:pPr lvl="0"/>
            <a:endParaRPr lang="ru-RU" noProof="0"/>
          </a:p>
        </p:txBody>
      </p:sp>
      <p:sp>
        <p:nvSpPr>
          <p:cNvPr id="5" name="Заметки 4"/>
          <p:cNvSpPr>
            <a:spLocks noGrp="1"/>
          </p:cNvSpPr>
          <p:nvPr>
            <p:ph type="body" sz="quarter" idx="3"/>
          </p:nvPr>
        </p:nvSpPr>
        <p:spPr>
          <a:xfrm>
            <a:off x="679289" y="4715707"/>
            <a:ext cx="5439101" cy="4468101"/>
          </a:xfrm>
          <a:prstGeom prst="rect">
            <a:avLst/>
          </a:prstGeom>
        </p:spPr>
        <p:txBody>
          <a:bodyPr vert="horz" lIns="92098" tIns="46049" rIns="92098" bIns="46049"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1" y="9429817"/>
            <a:ext cx="2946247" cy="496810"/>
          </a:xfrm>
          <a:prstGeom prst="rect">
            <a:avLst/>
          </a:prstGeom>
        </p:spPr>
        <p:txBody>
          <a:bodyPr vert="horz" lIns="92098" tIns="46049" rIns="92098" bIns="46049"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49826" y="9429817"/>
            <a:ext cx="2946246" cy="496810"/>
          </a:xfrm>
          <a:prstGeom prst="rect">
            <a:avLst/>
          </a:prstGeom>
        </p:spPr>
        <p:txBody>
          <a:bodyPr vert="horz" lIns="92098" tIns="46049" rIns="92098" bIns="46049" rtlCol="0" anchor="b"/>
          <a:lstStyle>
            <a:lvl1pPr algn="r" fontAlgn="auto">
              <a:spcBef>
                <a:spcPts val="0"/>
              </a:spcBef>
              <a:spcAft>
                <a:spcPts val="0"/>
              </a:spcAft>
              <a:defRPr sz="1200">
                <a:latin typeface="+mn-lt"/>
                <a:cs typeface="+mn-cs"/>
              </a:defRPr>
            </a:lvl1pPr>
          </a:lstStyle>
          <a:p>
            <a:pPr>
              <a:defRPr/>
            </a:pPr>
            <a:fld id="{08AB93BD-0C86-486E-BEF5-195DA0449C91}" type="slidenum">
              <a:rPr lang="ru-RU"/>
              <a:pPr>
                <a:defRPr/>
              </a:pPr>
              <a:t>‹#›</a:t>
            </a:fld>
            <a:endParaRPr lang="ru-RU"/>
          </a:p>
        </p:txBody>
      </p:sp>
    </p:spTree>
    <p:extLst>
      <p:ext uri="{BB962C8B-B14F-4D97-AF65-F5344CB8AC3E}">
        <p14:creationId xmlns:p14="http://schemas.microsoft.com/office/powerpoint/2010/main" val="38955650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88900" y="744538"/>
            <a:ext cx="6619875" cy="372427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08AB93BD-0C86-486E-BEF5-195DA0449C91}" type="slidenum">
              <a:rPr lang="ru-RU" smtClean="0"/>
              <a:pPr>
                <a:defRPr/>
              </a:pPr>
              <a:t>1</a:t>
            </a:fld>
            <a:endParaRPr lang="ru-RU"/>
          </a:p>
        </p:txBody>
      </p:sp>
    </p:spTree>
    <p:extLst>
      <p:ext uri="{BB962C8B-B14F-4D97-AF65-F5344CB8AC3E}">
        <p14:creationId xmlns:p14="http://schemas.microsoft.com/office/powerpoint/2010/main" val="3449658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CC9F0D4D-6950-4FAD-ADB7-F7A198449804}" type="datetime1">
              <a:rPr lang="ru-RU"/>
              <a:pPr>
                <a:defRPr/>
              </a:pPr>
              <a:t>25.03.2024</a:t>
            </a:fld>
            <a:endParaRPr lang="fr-FR"/>
          </a:p>
        </p:txBody>
      </p:sp>
      <p:sp>
        <p:nvSpPr>
          <p:cNvPr id="5" name="Нижний колонтитул 4"/>
          <p:cNvSpPr>
            <a:spLocks noGrp="1"/>
          </p:cNvSpPr>
          <p:nvPr>
            <p:ph type="ftr" sz="quarter" idx="11"/>
          </p:nvPr>
        </p:nvSpPr>
        <p:spPr/>
        <p:txBody>
          <a:bodyPr/>
          <a:lstStyle>
            <a:lvl1pPr>
              <a:defRPr/>
            </a:lvl1pPr>
          </a:lstStyle>
          <a:p>
            <a:pPr>
              <a:defRPr/>
            </a:pPr>
            <a:endParaRPr lang="fr-FR"/>
          </a:p>
        </p:txBody>
      </p:sp>
      <p:sp>
        <p:nvSpPr>
          <p:cNvPr id="6" name="Номер слайда 5"/>
          <p:cNvSpPr>
            <a:spLocks noGrp="1"/>
          </p:cNvSpPr>
          <p:nvPr>
            <p:ph type="sldNum" sz="quarter" idx="12"/>
          </p:nvPr>
        </p:nvSpPr>
        <p:spPr/>
        <p:txBody>
          <a:bodyPr/>
          <a:lstStyle>
            <a:lvl1pPr>
              <a:defRPr/>
            </a:lvl1pPr>
          </a:lstStyle>
          <a:p>
            <a:pPr>
              <a:defRPr/>
            </a:pPr>
            <a:fld id="{9A112337-3B9C-4B76-BAF8-1E341FA0783D}" type="slidenum">
              <a:rPr lang="fr-FR"/>
              <a:pPr>
                <a:defRPr/>
              </a:pPr>
              <a:t>‹#›</a:t>
            </a:fld>
            <a:endParaRPr lang="fr-FR"/>
          </a:p>
        </p:txBody>
      </p:sp>
    </p:spTree>
    <p:extLst>
      <p:ext uri="{BB962C8B-B14F-4D97-AF65-F5344CB8AC3E}">
        <p14:creationId xmlns:p14="http://schemas.microsoft.com/office/powerpoint/2010/main" val="3309061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74703F6-6C56-403D-9983-E86CF43BF1F5}" type="datetime1">
              <a:rPr lang="ru-RU"/>
              <a:pPr>
                <a:defRPr/>
              </a:pPr>
              <a:t>25.03.2024</a:t>
            </a:fld>
            <a:endParaRPr lang="fr-FR"/>
          </a:p>
        </p:txBody>
      </p:sp>
      <p:sp>
        <p:nvSpPr>
          <p:cNvPr id="5" name="Нижний колонтитул 4"/>
          <p:cNvSpPr>
            <a:spLocks noGrp="1"/>
          </p:cNvSpPr>
          <p:nvPr>
            <p:ph type="ftr" sz="quarter" idx="11"/>
          </p:nvPr>
        </p:nvSpPr>
        <p:spPr/>
        <p:txBody>
          <a:bodyPr/>
          <a:lstStyle>
            <a:lvl1pPr>
              <a:defRPr/>
            </a:lvl1pPr>
          </a:lstStyle>
          <a:p>
            <a:pPr>
              <a:defRPr/>
            </a:pPr>
            <a:endParaRPr lang="fr-FR"/>
          </a:p>
        </p:txBody>
      </p:sp>
      <p:sp>
        <p:nvSpPr>
          <p:cNvPr id="6" name="Номер слайда 5"/>
          <p:cNvSpPr>
            <a:spLocks noGrp="1"/>
          </p:cNvSpPr>
          <p:nvPr>
            <p:ph type="sldNum" sz="quarter" idx="12"/>
          </p:nvPr>
        </p:nvSpPr>
        <p:spPr/>
        <p:txBody>
          <a:bodyPr/>
          <a:lstStyle>
            <a:lvl1pPr>
              <a:defRPr/>
            </a:lvl1pPr>
          </a:lstStyle>
          <a:p>
            <a:pPr>
              <a:defRPr/>
            </a:pPr>
            <a:fld id="{6E656068-35DC-4F6E-84D7-F4221154EC20}" type="slidenum">
              <a:rPr lang="fr-FR"/>
              <a:pPr>
                <a:defRPr/>
              </a:pPr>
              <a:t>‹#›</a:t>
            </a:fld>
            <a:endParaRPr lang="fr-FR"/>
          </a:p>
        </p:txBody>
      </p:sp>
    </p:spTree>
    <p:extLst>
      <p:ext uri="{BB962C8B-B14F-4D97-AF65-F5344CB8AC3E}">
        <p14:creationId xmlns:p14="http://schemas.microsoft.com/office/powerpoint/2010/main" val="4109335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90AACE65-C1D8-4973-93FF-AE3C077C1BC6}" type="datetime1">
              <a:rPr lang="ru-RU"/>
              <a:pPr>
                <a:defRPr/>
              </a:pPr>
              <a:t>25.03.2024</a:t>
            </a:fld>
            <a:endParaRPr lang="fr-FR"/>
          </a:p>
        </p:txBody>
      </p:sp>
      <p:sp>
        <p:nvSpPr>
          <p:cNvPr id="5" name="Нижний колонтитул 4"/>
          <p:cNvSpPr>
            <a:spLocks noGrp="1"/>
          </p:cNvSpPr>
          <p:nvPr>
            <p:ph type="ftr" sz="quarter" idx="11"/>
          </p:nvPr>
        </p:nvSpPr>
        <p:spPr/>
        <p:txBody>
          <a:bodyPr/>
          <a:lstStyle>
            <a:lvl1pPr>
              <a:defRPr/>
            </a:lvl1pPr>
          </a:lstStyle>
          <a:p>
            <a:pPr>
              <a:defRPr/>
            </a:pPr>
            <a:endParaRPr lang="fr-FR"/>
          </a:p>
        </p:txBody>
      </p:sp>
      <p:sp>
        <p:nvSpPr>
          <p:cNvPr id="6" name="Номер слайда 5"/>
          <p:cNvSpPr>
            <a:spLocks noGrp="1"/>
          </p:cNvSpPr>
          <p:nvPr>
            <p:ph type="sldNum" sz="quarter" idx="12"/>
          </p:nvPr>
        </p:nvSpPr>
        <p:spPr/>
        <p:txBody>
          <a:bodyPr/>
          <a:lstStyle>
            <a:lvl1pPr>
              <a:defRPr/>
            </a:lvl1pPr>
          </a:lstStyle>
          <a:p>
            <a:pPr>
              <a:defRPr/>
            </a:pPr>
            <a:fld id="{D634284A-FA49-4EBD-A8EE-140E9F14BD32}" type="slidenum">
              <a:rPr lang="fr-FR"/>
              <a:pPr>
                <a:defRPr/>
              </a:pPr>
              <a:t>‹#›</a:t>
            </a:fld>
            <a:endParaRPr lang="fr-FR"/>
          </a:p>
        </p:txBody>
      </p:sp>
    </p:spTree>
    <p:extLst>
      <p:ext uri="{BB962C8B-B14F-4D97-AF65-F5344CB8AC3E}">
        <p14:creationId xmlns:p14="http://schemas.microsoft.com/office/powerpoint/2010/main" val="67123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89991BF4-74AA-4395-8173-A66AE50FD222}" type="datetime1">
              <a:rPr lang="ru-RU"/>
              <a:pPr>
                <a:defRPr/>
              </a:pPr>
              <a:t>25.03.2024</a:t>
            </a:fld>
            <a:endParaRPr lang="fr-FR"/>
          </a:p>
        </p:txBody>
      </p:sp>
      <p:sp>
        <p:nvSpPr>
          <p:cNvPr id="6" name="Нижний колонтитул 4"/>
          <p:cNvSpPr>
            <a:spLocks noGrp="1"/>
          </p:cNvSpPr>
          <p:nvPr>
            <p:ph type="ftr" sz="quarter" idx="11"/>
          </p:nvPr>
        </p:nvSpPr>
        <p:spPr/>
        <p:txBody>
          <a:bodyPr/>
          <a:lstStyle>
            <a:lvl1pPr>
              <a:defRPr/>
            </a:lvl1pPr>
          </a:lstStyle>
          <a:p>
            <a:pPr>
              <a:defRPr/>
            </a:pPr>
            <a:endParaRPr lang="fr-FR"/>
          </a:p>
        </p:txBody>
      </p:sp>
      <p:sp>
        <p:nvSpPr>
          <p:cNvPr id="7" name="Номер слайда 5"/>
          <p:cNvSpPr>
            <a:spLocks noGrp="1"/>
          </p:cNvSpPr>
          <p:nvPr>
            <p:ph type="sldNum" sz="quarter" idx="12"/>
          </p:nvPr>
        </p:nvSpPr>
        <p:spPr/>
        <p:txBody>
          <a:bodyPr/>
          <a:lstStyle>
            <a:lvl1pPr>
              <a:defRPr/>
            </a:lvl1pPr>
          </a:lstStyle>
          <a:p>
            <a:pPr>
              <a:defRPr/>
            </a:pPr>
            <a:fld id="{A68D61F3-C749-42A2-ADB2-1D1F2B15C659}" type="slidenum">
              <a:rPr lang="fr-FR"/>
              <a:pPr>
                <a:defRPr/>
              </a:pPr>
              <a:t>‹#›</a:t>
            </a:fld>
            <a:endParaRPr lang="fr-FR"/>
          </a:p>
        </p:txBody>
      </p:sp>
    </p:spTree>
    <p:extLst>
      <p:ext uri="{BB962C8B-B14F-4D97-AF65-F5344CB8AC3E}">
        <p14:creationId xmlns:p14="http://schemas.microsoft.com/office/powerpoint/2010/main" val="1007714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FA732EC1-DF73-41E6-842B-A71457AA8716}" type="datetime1">
              <a:rPr lang="ru-RU"/>
              <a:pPr>
                <a:defRPr/>
              </a:pPr>
              <a:t>25.03.2024</a:t>
            </a:fld>
            <a:endParaRPr lang="fr-FR"/>
          </a:p>
        </p:txBody>
      </p:sp>
      <p:sp>
        <p:nvSpPr>
          <p:cNvPr id="8" name="Нижний колонтитул 4"/>
          <p:cNvSpPr>
            <a:spLocks noGrp="1"/>
          </p:cNvSpPr>
          <p:nvPr>
            <p:ph type="ftr" sz="quarter" idx="11"/>
          </p:nvPr>
        </p:nvSpPr>
        <p:spPr/>
        <p:txBody>
          <a:bodyPr/>
          <a:lstStyle>
            <a:lvl1pPr>
              <a:defRPr/>
            </a:lvl1pPr>
          </a:lstStyle>
          <a:p>
            <a:pPr>
              <a:defRPr/>
            </a:pPr>
            <a:endParaRPr lang="fr-FR"/>
          </a:p>
        </p:txBody>
      </p:sp>
      <p:sp>
        <p:nvSpPr>
          <p:cNvPr id="9" name="Номер слайда 5"/>
          <p:cNvSpPr>
            <a:spLocks noGrp="1"/>
          </p:cNvSpPr>
          <p:nvPr>
            <p:ph type="sldNum" sz="quarter" idx="12"/>
          </p:nvPr>
        </p:nvSpPr>
        <p:spPr/>
        <p:txBody>
          <a:bodyPr/>
          <a:lstStyle>
            <a:lvl1pPr>
              <a:defRPr/>
            </a:lvl1pPr>
          </a:lstStyle>
          <a:p>
            <a:pPr>
              <a:defRPr/>
            </a:pPr>
            <a:fld id="{52F75173-00C7-4ACC-B401-9D4F9DC7E172}" type="slidenum">
              <a:rPr lang="fr-FR"/>
              <a:pPr>
                <a:defRPr/>
              </a:pPr>
              <a:t>‹#›</a:t>
            </a:fld>
            <a:endParaRPr lang="fr-FR"/>
          </a:p>
        </p:txBody>
      </p:sp>
    </p:spTree>
    <p:extLst>
      <p:ext uri="{BB962C8B-B14F-4D97-AF65-F5344CB8AC3E}">
        <p14:creationId xmlns:p14="http://schemas.microsoft.com/office/powerpoint/2010/main" val="428286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1AF69025-C980-419F-B232-7B2F1674A897}" type="datetime1">
              <a:rPr lang="ru-RU"/>
              <a:pPr>
                <a:defRPr/>
              </a:pPr>
              <a:t>25.03.2024</a:t>
            </a:fld>
            <a:endParaRPr lang="fr-FR"/>
          </a:p>
        </p:txBody>
      </p:sp>
      <p:sp>
        <p:nvSpPr>
          <p:cNvPr id="4" name="Нижний колонтитул 4"/>
          <p:cNvSpPr>
            <a:spLocks noGrp="1"/>
          </p:cNvSpPr>
          <p:nvPr>
            <p:ph type="ftr" sz="quarter" idx="11"/>
          </p:nvPr>
        </p:nvSpPr>
        <p:spPr/>
        <p:txBody>
          <a:bodyPr/>
          <a:lstStyle>
            <a:lvl1pPr>
              <a:defRPr/>
            </a:lvl1pPr>
          </a:lstStyle>
          <a:p>
            <a:pPr>
              <a:defRPr/>
            </a:pPr>
            <a:endParaRPr lang="fr-FR"/>
          </a:p>
        </p:txBody>
      </p:sp>
      <p:sp>
        <p:nvSpPr>
          <p:cNvPr id="5" name="Номер слайда 5"/>
          <p:cNvSpPr>
            <a:spLocks noGrp="1"/>
          </p:cNvSpPr>
          <p:nvPr>
            <p:ph type="sldNum" sz="quarter" idx="12"/>
          </p:nvPr>
        </p:nvSpPr>
        <p:spPr/>
        <p:txBody>
          <a:bodyPr/>
          <a:lstStyle>
            <a:lvl1pPr>
              <a:defRPr/>
            </a:lvl1pPr>
          </a:lstStyle>
          <a:p>
            <a:pPr>
              <a:defRPr/>
            </a:pPr>
            <a:fld id="{E400D6BD-42A6-44AC-82A2-DCBD7BCE322D}" type="slidenum">
              <a:rPr lang="fr-FR"/>
              <a:pPr>
                <a:defRPr/>
              </a:pPr>
              <a:t>‹#›</a:t>
            </a:fld>
            <a:endParaRPr lang="fr-FR"/>
          </a:p>
        </p:txBody>
      </p:sp>
    </p:spTree>
    <p:extLst>
      <p:ext uri="{BB962C8B-B14F-4D97-AF65-F5344CB8AC3E}">
        <p14:creationId xmlns:p14="http://schemas.microsoft.com/office/powerpoint/2010/main" val="2506466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ECF6B1F-02D1-4DF1-85AF-8342B41A4395}" type="datetime1">
              <a:rPr lang="ru-RU"/>
              <a:pPr>
                <a:defRPr/>
              </a:pPr>
              <a:t>25.03.2024</a:t>
            </a:fld>
            <a:endParaRPr lang="fr-FR"/>
          </a:p>
        </p:txBody>
      </p:sp>
      <p:sp>
        <p:nvSpPr>
          <p:cNvPr id="3" name="Нижний колонтитул 4"/>
          <p:cNvSpPr>
            <a:spLocks noGrp="1"/>
          </p:cNvSpPr>
          <p:nvPr>
            <p:ph type="ftr" sz="quarter" idx="11"/>
          </p:nvPr>
        </p:nvSpPr>
        <p:spPr/>
        <p:txBody>
          <a:bodyPr/>
          <a:lstStyle>
            <a:lvl1pPr>
              <a:defRPr/>
            </a:lvl1pPr>
          </a:lstStyle>
          <a:p>
            <a:pPr>
              <a:defRPr/>
            </a:pPr>
            <a:endParaRPr lang="fr-FR"/>
          </a:p>
        </p:txBody>
      </p:sp>
      <p:sp>
        <p:nvSpPr>
          <p:cNvPr id="4" name="Номер слайда 5"/>
          <p:cNvSpPr>
            <a:spLocks noGrp="1"/>
          </p:cNvSpPr>
          <p:nvPr>
            <p:ph type="sldNum" sz="quarter" idx="12"/>
          </p:nvPr>
        </p:nvSpPr>
        <p:spPr/>
        <p:txBody>
          <a:bodyPr/>
          <a:lstStyle>
            <a:lvl1pPr>
              <a:defRPr/>
            </a:lvl1pPr>
          </a:lstStyle>
          <a:p>
            <a:pPr>
              <a:defRPr/>
            </a:pPr>
            <a:fld id="{8CD835F2-B7CF-4C51-B169-CC627ABB6174}" type="slidenum">
              <a:rPr lang="fr-FR"/>
              <a:pPr>
                <a:defRPr/>
              </a:pPr>
              <a:t>‹#›</a:t>
            </a:fld>
            <a:endParaRPr lang="fr-FR"/>
          </a:p>
        </p:txBody>
      </p:sp>
    </p:spTree>
    <p:extLst>
      <p:ext uri="{BB962C8B-B14F-4D97-AF65-F5344CB8AC3E}">
        <p14:creationId xmlns:p14="http://schemas.microsoft.com/office/powerpoint/2010/main" val="157484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3A15B834-69E1-49D5-84BC-852AC2EFC0B2}" type="datetime1">
              <a:rPr lang="ru-RU"/>
              <a:pPr>
                <a:defRPr/>
              </a:pPr>
              <a:t>25.03.2024</a:t>
            </a:fld>
            <a:endParaRPr lang="fr-FR"/>
          </a:p>
        </p:txBody>
      </p:sp>
      <p:sp>
        <p:nvSpPr>
          <p:cNvPr id="6" name="Нижний колонтитул 4"/>
          <p:cNvSpPr>
            <a:spLocks noGrp="1"/>
          </p:cNvSpPr>
          <p:nvPr>
            <p:ph type="ftr" sz="quarter" idx="11"/>
          </p:nvPr>
        </p:nvSpPr>
        <p:spPr/>
        <p:txBody>
          <a:bodyPr/>
          <a:lstStyle>
            <a:lvl1pPr>
              <a:defRPr/>
            </a:lvl1pPr>
          </a:lstStyle>
          <a:p>
            <a:pPr>
              <a:defRPr/>
            </a:pPr>
            <a:endParaRPr lang="fr-FR"/>
          </a:p>
        </p:txBody>
      </p:sp>
      <p:sp>
        <p:nvSpPr>
          <p:cNvPr id="7" name="Номер слайда 5"/>
          <p:cNvSpPr>
            <a:spLocks noGrp="1"/>
          </p:cNvSpPr>
          <p:nvPr>
            <p:ph type="sldNum" sz="quarter" idx="12"/>
          </p:nvPr>
        </p:nvSpPr>
        <p:spPr/>
        <p:txBody>
          <a:bodyPr/>
          <a:lstStyle>
            <a:lvl1pPr>
              <a:defRPr/>
            </a:lvl1pPr>
          </a:lstStyle>
          <a:p>
            <a:pPr>
              <a:defRPr/>
            </a:pPr>
            <a:fld id="{0AB983E7-2147-45A3-AE90-5A08DFB0ACDE}" type="slidenum">
              <a:rPr lang="fr-FR"/>
              <a:pPr>
                <a:defRPr/>
              </a:pPr>
              <a:t>‹#›</a:t>
            </a:fld>
            <a:endParaRPr lang="fr-FR"/>
          </a:p>
        </p:txBody>
      </p:sp>
    </p:spTree>
    <p:extLst>
      <p:ext uri="{BB962C8B-B14F-4D97-AF65-F5344CB8AC3E}">
        <p14:creationId xmlns:p14="http://schemas.microsoft.com/office/powerpoint/2010/main" val="1783421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B2280F11-27E5-4E3C-89DF-F1E44BA8C0EB}" type="datetime1">
              <a:rPr lang="ru-RU"/>
              <a:pPr>
                <a:defRPr/>
              </a:pPr>
              <a:t>25.03.2024</a:t>
            </a:fld>
            <a:endParaRPr lang="fr-FR"/>
          </a:p>
        </p:txBody>
      </p:sp>
      <p:sp>
        <p:nvSpPr>
          <p:cNvPr id="6" name="Нижний колонтитул 4"/>
          <p:cNvSpPr>
            <a:spLocks noGrp="1"/>
          </p:cNvSpPr>
          <p:nvPr>
            <p:ph type="ftr" sz="quarter" idx="11"/>
          </p:nvPr>
        </p:nvSpPr>
        <p:spPr/>
        <p:txBody>
          <a:bodyPr/>
          <a:lstStyle>
            <a:lvl1pPr>
              <a:defRPr/>
            </a:lvl1pPr>
          </a:lstStyle>
          <a:p>
            <a:pPr>
              <a:defRPr/>
            </a:pPr>
            <a:endParaRPr lang="fr-FR"/>
          </a:p>
        </p:txBody>
      </p:sp>
      <p:sp>
        <p:nvSpPr>
          <p:cNvPr id="7" name="Номер слайда 5"/>
          <p:cNvSpPr>
            <a:spLocks noGrp="1"/>
          </p:cNvSpPr>
          <p:nvPr>
            <p:ph type="sldNum" sz="quarter" idx="12"/>
          </p:nvPr>
        </p:nvSpPr>
        <p:spPr/>
        <p:txBody>
          <a:bodyPr/>
          <a:lstStyle>
            <a:lvl1pPr>
              <a:defRPr/>
            </a:lvl1pPr>
          </a:lstStyle>
          <a:p>
            <a:pPr>
              <a:defRPr/>
            </a:pPr>
            <a:fld id="{E189EF77-6F95-46FD-8AA0-7201C0938788}" type="slidenum">
              <a:rPr lang="fr-FR"/>
              <a:pPr>
                <a:defRPr/>
              </a:pPr>
              <a:t>‹#›</a:t>
            </a:fld>
            <a:endParaRPr lang="fr-FR"/>
          </a:p>
        </p:txBody>
      </p:sp>
    </p:spTree>
    <p:extLst>
      <p:ext uri="{BB962C8B-B14F-4D97-AF65-F5344CB8AC3E}">
        <p14:creationId xmlns:p14="http://schemas.microsoft.com/office/powerpoint/2010/main" val="142297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818D687E-FDD3-4455-8B63-5F5A12560E1F}" type="datetime1">
              <a:rPr lang="ru-RU"/>
              <a:pPr>
                <a:defRPr/>
              </a:pPr>
              <a:t>25.03.2024</a:t>
            </a:fld>
            <a:endParaRPr lang="fr-FR"/>
          </a:p>
        </p:txBody>
      </p:sp>
      <p:sp>
        <p:nvSpPr>
          <p:cNvPr id="5" name="Нижний колонтитул 4"/>
          <p:cNvSpPr>
            <a:spLocks noGrp="1"/>
          </p:cNvSpPr>
          <p:nvPr>
            <p:ph type="ftr" sz="quarter" idx="11"/>
          </p:nvPr>
        </p:nvSpPr>
        <p:spPr/>
        <p:txBody>
          <a:bodyPr/>
          <a:lstStyle>
            <a:lvl1pPr>
              <a:defRPr/>
            </a:lvl1pPr>
          </a:lstStyle>
          <a:p>
            <a:pPr>
              <a:defRPr/>
            </a:pPr>
            <a:endParaRPr lang="fr-FR"/>
          </a:p>
        </p:txBody>
      </p:sp>
      <p:sp>
        <p:nvSpPr>
          <p:cNvPr id="6" name="Номер слайда 5"/>
          <p:cNvSpPr>
            <a:spLocks noGrp="1"/>
          </p:cNvSpPr>
          <p:nvPr>
            <p:ph type="sldNum" sz="quarter" idx="12"/>
          </p:nvPr>
        </p:nvSpPr>
        <p:spPr/>
        <p:txBody>
          <a:bodyPr/>
          <a:lstStyle>
            <a:lvl1pPr>
              <a:defRPr/>
            </a:lvl1pPr>
          </a:lstStyle>
          <a:p>
            <a:pPr>
              <a:defRPr/>
            </a:pPr>
            <a:fld id="{ED4CE9EA-E465-41A2-9316-747947597E5D}" type="slidenum">
              <a:rPr lang="fr-FR"/>
              <a:pPr>
                <a:defRPr/>
              </a:pPr>
              <a:t>‹#›</a:t>
            </a:fld>
            <a:endParaRPr lang="fr-FR"/>
          </a:p>
        </p:txBody>
      </p:sp>
    </p:spTree>
    <p:extLst>
      <p:ext uri="{BB962C8B-B14F-4D97-AF65-F5344CB8AC3E}">
        <p14:creationId xmlns:p14="http://schemas.microsoft.com/office/powerpoint/2010/main" val="387799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59320C5-78E0-4BA4-9E2C-4B14E7728445}" type="datetime1">
              <a:rPr lang="ru-RU"/>
              <a:pPr>
                <a:defRPr/>
              </a:pPr>
              <a:t>25.03.2024</a:t>
            </a:fld>
            <a:endParaRPr lang="fr-FR"/>
          </a:p>
        </p:txBody>
      </p:sp>
      <p:sp>
        <p:nvSpPr>
          <p:cNvPr id="5" name="Нижний колонтитул 4"/>
          <p:cNvSpPr>
            <a:spLocks noGrp="1"/>
          </p:cNvSpPr>
          <p:nvPr>
            <p:ph type="ftr" sz="quarter" idx="11"/>
          </p:nvPr>
        </p:nvSpPr>
        <p:spPr/>
        <p:txBody>
          <a:bodyPr/>
          <a:lstStyle>
            <a:lvl1pPr>
              <a:defRPr/>
            </a:lvl1pPr>
          </a:lstStyle>
          <a:p>
            <a:pPr>
              <a:defRPr/>
            </a:pPr>
            <a:endParaRPr lang="fr-FR"/>
          </a:p>
        </p:txBody>
      </p:sp>
      <p:sp>
        <p:nvSpPr>
          <p:cNvPr id="6" name="Номер слайда 5"/>
          <p:cNvSpPr>
            <a:spLocks noGrp="1"/>
          </p:cNvSpPr>
          <p:nvPr>
            <p:ph type="sldNum" sz="quarter" idx="12"/>
          </p:nvPr>
        </p:nvSpPr>
        <p:spPr/>
        <p:txBody>
          <a:bodyPr/>
          <a:lstStyle>
            <a:lvl1pPr>
              <a:defRPr/>
            </a:lvl1pPr>
          </a:lstStyle>
          <a:p>
            <a:pPr>
              <a:defRPr/>
            </a:pPr>
            <a:fld id="{7B37BA0E-AB77-434F-B1A6-763BEC78A314}" type="slidenum">
              <a:rPr lang="fr-FR"/>
              <a:pPr>
                <a:defRPr/>
              </a:pPr>
              <a:t>‹#›</a:t>
            </a:fld>
            <a:endParaRPr lang="fr-FR"/>
          </a:p>
        </p:txBody>
      </p:sp>
    </p:spTree>
    <p:extLst>
      <p:ext uri="{BB962C8B-B14F-4D97-AF65-F5344CB8AC3E}">
        <p14:creationId xmlns:p14="http://schemas.microsoft.com/office/powerpoint/2010/main" val="271151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73C02EC4-1A33-4878-9B0A-01F4C47D36EB}" type="datetime1">
              <a:rPr lang="ru-RU"/>
              <a:pPr>
                <a:defRPr/>
              </a:pPr>
              <a:t>25.03.2024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ABFF565-4902-4D57-B93D-622FED867455}" type="slidenum">
              <a:rPr lang="ru-RU"/>
              <a:pPr>
                <a:defRPr/>
              </a:pPr>
              <a:t>‹#›</a:t>
            </a:fld>
            <a:endParaRPr lang="ru-RU"/>
          </a:p>
        </p:txBody>
      </p:sp>
    </p:spTree>
    <p:extLst>
      <p:ext uri="{BB962C8B-B14F-4D97-AF65-F5344CB8AC3E}">
        <p14:creationId xmlns:p14="http://schemas.microsoft.com/office/powerpoint/2010/main" val="3128016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CDCF7571-62E7-45D2-84DC-19CACFA7080E}" type="datetime1">
              <a:rPr lang="ru-RU"/>
              <a:pPr>
                <a:defRPr/>
              </a:pPr>
              <a:t>25.03.2024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6D3A00F-87C0-4526-ABFF-3562B9ADE8B6}" type="slidenum">
              <a:rPr lang="ru-RU"/>
              <a:pPr>
                <a:defRPr/>
              </a:pPr>
              <a:t>‹#›</a:t>
            </a:fld>
            <a:endParaRPr lang="ru-RU"/>
          </a:p>
        </p:txBody>
      </p:sp>
    </p:spTree>
    <p:extLst>
      <p:ext uri="{BB962C8B-B14F-4D97-AF65-F5344CB8AC3E}">
        <p14:creationId xmlns:p14="http://schemas.microsoft.com/office/powerpoint/2010/main" val="3379520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DBA6D6ED-3773-4C40-AD75-7F24E7C41106}" type="datetime1">
              <a:rPr lang="ru-RU"/>
              <a:pPr>
                <a:defRPr/>
              </a:pPr>
              <a:t>25.03.2024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F7028C8-13D5-4A2D-A26D-00BED4BF17F0}" type="slidenum">
              <a:rPr lang="ru-RU"/>
              <a:pPr>
                <a:defRPr/>
              </a:pPr>
              <a:t>‹#›</a:t>
            </a:fld>
            <a:endParaRPr lang="ru-RU"/>
          </a:p>
        </p:txBody>
      </p:sp>
    </p:spTree>
    <p:extLst>
      <p:ext uri="{BB962C8B-B14F-4D97-AF65-F5344CB8AC3E}">
        <p14:creationId xmlns:p14="http://schemas.microsoft.com/office/powerpoint/2010/main" val="9644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45629B52-8F4F-4F52-B1B6-F17CC9B38168}" type="datetime1">
              <a:rPr lang="ru-RU"/>
              <a:pPr>
                <a:defRPr/>
              </a:pPr>
              <a:t>25.03.2024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58BDBA3-14F7-4B55-8EBF-876591DCFD46}" type="slidenum">
              <a:rPr lang="ru-RU"/>
              <a:pPr>
                <a:defRPr/>
              </a:pPr>
              <a:t>‹#›</a:t>
            </a:fld>
            <a:endParaRPr lang="ru-RU"/>
          </a:p>
        </p:txBody>
      </p:sp>
    </p:spTree>
    <p:extLst>
      <p:ext uri="{BB962C8B-B14F-4D97-AF65-F5344CB8AC3E}">
        <p14:creationId xmlns:p14="http://schemas.microsoft.com/office/powerpoint/2010/main" val="46323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89ED3D04-E8F3-47B1-95DD-A054E3A1542E}" type="datetime1">
              <a:rPr lang="ru-RU"/>
              <a:pPr>
                <a:defRPr/>
              </a:pPr>
              <a:t>25.03.2024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B512C37-2391-4C31-A3FB-457A06E19CC6}" type="slidenum">
              <a:rPr lang="ru-RU"/>
              <a:pPr>
                <a:defRPr/>
              </a:pPr>
              <a:t>‹#›</a:t>
            </a:fld>
            <a:endParaRPr lang="ru-RU"/>
          </a:p>
        </p:txBody>
      </p:sp>
    </p:spTree>
    <p:extLst>
      <p:ext uri="{BB962C8B-B14F-4D97-AF65-F5344CB8AC3E}">
        <p14:creationId xmlns:p14="http://schemas.microsoft.com/office/powerpoint/2010/main" val="4289129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84C3B561-FC60-42E1-8B3B-D9EB9DFC48B1}" type="datetime1">
              <a:rPr lang="ru-RU"/>
              <a:pPr>
                <a:defRPr/>
              </a:pPr>
              <a:t>25.03.2024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022A037-1B31-4FC8-A03A-4BA1D0FF75FE}" type="slidenum">
              <a:rPr lang="ru-RU"/>
              <a:pPr>
                <a:defRPr/>
              </a:pPr>
              <a:t>‹#›</a:t>
            </a:fld>
            <a:endParaRPr lang="ru-RU"/>
          </a:p>
        </p:txBody>
      </p:sp>
    </p:spTree>
    <p:extLst>
      <p:ext uri="{BB962C8B-B14F-4D97-AF65-F5344CB8AC3E}">
        <p14:creationId xmlns:p14="http://schemas.microsoft.com/office/powerpoint/2010/main" val="1576751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E50F5AB-AAFE-439A-BCB6-547C9A6AC31B}" type="datetime1">
              <a:rPr lang="ru-RU"/>
              <a:pPr>
                <a:defRPr/>
              </a:pPr>
              <a:t>25.03.2024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3363968-7468-40B8-9630-E81C3BFCA055}" type="slidenum">
              <a:rPr lang="ru-RU"/>
              <a:pPr>
                <a:defRPr/>
              </a:pPr>
              <a:t>‹#›</a:t>
            </a:fld>
            <a:endParaRPr lang="ru-RU"/>
          </a:p>
        </p:txBody>
      </p:sp>
    </p:spTree>
    <p:extLst>
      <p:ext uri="{BB962C8B-B14F-4D97-AF65-F5344CB8AC3E}">
        <p14:creationId xmlns:p14="http://schemas.microsoft.com/office/powerpoint/2010/main" val="2293863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77B383DE-B358-445C-BDD2-C4B50B657AA4}" type="datetime1">
              <a:rPr lang="ru-RU"/>
              <a:pPr>
                <a:defRPr/>
              </a:pPr>
              <a:t>25.03.2024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7756282-7352-476E-B8F6-9AEBEC8A4D68}" type="slidenum">
              <a:rPr lang="ru-RU"/>
              <a:pPr>
                <a:defRPr/>
              </a:pPr>
              <a:t>‹#›</a:t>
            </a:fld>
            <a:endParaRPr lang="ru-RU"/>
          </a:p>
        </p:txBody>
      </p:sp>
    </p:spTree>
    <p:extLst>
      <p:ext uri="{BB962C8B-B14F-4D97-AF65-F5344CB8AC3E}">
        <p14:creationId xmlns:p14="http://schemas.microsoft.com/office/powerpoint/2010/main" val="1983423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E6AD3128-7CF8-4984-BFAC-F08FA4204BEA}" type="datetime1">
              <a:rPr lang="ru-RU"/>
              <a:pPr>
                <a:defRPr/>
              </a:pPr>
              <a:t>25.03.2024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CA6B8FB-0C7C-44CA-A4D6-E60778B52716}" type="slidenum">
              <a:rPr lang="ru-RU"/>
              <a:pPr>
                <a:defRPr/>
              </a:pPr>
              <a:t>‹#›</a:t>
            </a:fld>
            <a:endParaRPr lang="ru-RU"/>
          </a:p>
        </p:txBody>
      </p:sp>
    </p:spTree>
    <p:extLst>
      <p:ext uri="{BB962C8B-B14F-4D97-AF65-F5344CB8AC3E}">
        <p14:creationId xmlns:p14="http://schemas.microsoft.com/office/powerpoint/2010/main" val="1449730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6C31D309-E770-4571-81A4-1CC42E480A05}" type="datetime1">
              <a:rPr lang="ru-RU"/>
              <a:pPr>
                <a:defRPr/>
              </a:pPr>
              <a:t>25.03.2024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95B835F-3616-47B0-942B-E0FA0B5FAA6C}" type="slidenum">
              <a:rPr lang="ru-RU"/>
              <a:pPr>
                <a:defRPr/>
              </a:pPr>
              <a:t>‹#›</a:t>
            </a:fld>
            <a:endParaRPr lang="ru-RU"/>
          </a:p>
        </p:txBody>
      </p:sp>
    </p:spTree>
    <p:extLst>
      <p:ext uri="{BB962C8B-B14F-4D97-AF65-F5344CB8AC3E}">
        <p14:creationId xmlns:p14="http://schemas.microsoft.com/office/powerpoint/2010/main" val="14839705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300A24B3-5B0F-4308-AF31-9FD7E5DDAE3D}" type="datetime1">
              <a:rPr lang="ru-RU"/>
              <a:pPr>
                <a:defRPr/>
              </a:pPr>
              <a:t>25.03.2024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0F73A3-5C7F-48AC-8857-4670631ECDF0}" type="slidenum">
              <a:rPr lang="ru-RU"/>
              <a:pPr>
                <a:defRPr/>
              </a:pPr>
              <a:t>‹#›</a:t>
            </a:fld>
            <a:endParaRPr lang="ru-RU"/>
          </a:p>
        </p:txBody>
      </p:sp>
    </p:spTree>
    <p:extLst>
      <p:ext uri="{BB962C8B-B14F-4D97-AF65-F5344CB8AC3E}">
        <p14:creationId xmlns:p14="http://schemas.microsoft.com/office/powerpoint/2010/main" val="418996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CA3E5CE-6E19-44F3-9CC2-023B061AE304}" type="datetime1">
              <a:rPr lang="ru-RU"/>
              <a:pPr>
                <a:defRPr/>
              </a:pPr>
              <a:t>25.03.2024</a:t>
            </a:fld>
            <a:endParaRPr lang="fr-F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53D5F50-1F30-49B4-8377-E875293CEEFA}" type="slidenum">
              <a:rPr lang="fr-FR"/>
              <a:pPr>
                <a:defRPr/>
              </a:pPr>
              <a:t>‹#›</a:t>
            </a:fld>
            <a:endParaRPr lang="fr-FR"/>
          </a:p>
        </p:txBody>
      </p:sp>
      <p:pic>
        <p:nvPicPr>
          <p:cNvPr id="1031" name="Рисунок 11" descr="245.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12192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Заголовок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2051" name="Текст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10C3ACA-A37C-410E-9A8A-3CBD77390FC2}" type="datetime1">
              <a:rPr lang="ru-RU"/>
              <a:pPr>
                <a:defRPr/>
              </a:pPr>
              <a:t>25.03.2024</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0B8BC04-D663-4368-A1EB-1F67847F862C}" type="slidenum">
              <a:rPr lang="ru-RU"/>
              <a:pPr>
                <a:defRPr/>
              </a:pPr>
              <a:t>‹#›</a:t>
            </a:fld>
            <a:endParaRPr lang="ru-RU"/>
          </a:p>
        </p:txBody>
      </p:sp>
      <p:pic>
        <p:nvPicPr>
          <p:cNvPr id="2055" name="Рисунок 11" descr="6.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12192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hyperlink" Target="https://regulation.gov.ru/Regulation/Npa/PublicView?npaID=144947"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consultantplus://offline/ref=7C6F28AF2D629974255458833E53FAFC079869BB015F961943D417C92FFFBECA25C4FFD697D00333B4C3FC597D54CF4B35699E91B1U6u5H" TargetMode="External"/><Relationship Id="rId2" Type="http://schemas.openxmlformats.org/officeDocument/2006/relationships/hyperlink" Target="#Par19"/><Relationship Id="rId1" Type="http://schemas.openxmlformats.org/officeDocument/2006/relationships/slideLayout" Target="../slideLayouts/slideLayout13.xml"/><Relationship Id="rId4" Type="http://schemas.openxmlformats.org/officeDocument/2006/relationships/hyperlink" Target="consultantplus://offline/ref=7C6F28AF2D629974255458833E53FAFC079B62B5065A961943D417C92FFFBECA25C4FFD396D3016CB1D6ED017253D45536748293B363U2u8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consultantplus://offline/ref=E8A805EFF8D056E4CDDAA35825C01F9F13B1480D378A7C50001C029EFFDDCFFFBFDFC7B0DC577B0E09B8FE651B114AACE841261FFA9435F4f3J8I" TargetMode="External"/><Relationship Id="rId13" Type="http://schemas.openxmlformats.org/officeDocument/2006/relationships/hyperlink" Target="consultantplus://offline/ref=E8A805EFF8D056E4CDDAA35825C01F9F13B1480D378A7C50001C029EFFDDCFFFBFDFC7B0DC577B0B0BB8FE651B114AACE841261FFA9435F4f3J8I" TargetMode="External"/><Relationship Id="rId3" Type="http://schemas.openxmlformats.org/officeDocument/2006/relationships/hyperlink" Target="consultantplus://offline/ref=E8A805EFF8D056E4CDDAA35825C01F9F13B1480D378A7C50001C029EFFDDCFFFBFDFC7B0DC577B0009B8FE651B114AACE841261FFA9435F4f3J8I" TargetMode="External"/><Relationship Id="rId7" Type="http://schemas.openxmlformats.org/officeDocument/2006/relationships/hyperlink" Target="consultantplus://offline/ref=E8A805EFF8D056E4CDDAA35825C01F9F13B1480D378A7C50001C029EFFDDCFFFBFDFC7B0DC577B000DB8FE651B114AACE841261FFA9435F4f3J8I" TargetMode="External"/><Relationship Id="rId12" Type="http://schemas.openxmlformats.org/officeDocument/2006/relationships/hyperlink" Target="consultantplus://offline/ref=E8A805EFF8D056E4CDDAA35825C01F9F13B1480D378A7C50001C029EFFDDCFFFBFDFC7B0DC577B0D09B8FE651B114AACE841261FFA9435F4f3J8I" TargetMode="External"/><Relationship Id="rId2" Type="http://schemas.openxmlformats.org/officeDocument/2006/relationships/hyperlink" Target="consultantplus://offline/ref=E8A805EFF8D056E4CDDAA35825C01F9F13B1480D378A7C50001C029EFFDDCFFFBFDFC7B0DC577B0F0AB8FE651B114AACE841261FFA9435F4f3J8I" TargetMode="External"/><Relationship Id="rId1" Type="http://schemas.openxmlformats.org/officeDocument/2006/relationships/slideLayout" Target="../slideLayouts/slideLayout13.xml"/><Relationship Id="rId6" Type="http://schemas.openxmlformats.org/officeDocument/2006/relationships/hyperlink" Target="consultantplus://offline/ref=E8A805EFF8D056E4CDDAA35825C01F9F13B1480D378A7C50001C029EFFDDCFFFBFDFC7B0DC577B0E0CB8FE651B114AACE841261FFA9435F4f3J8I" TargetMode="External"/><Relationship Id="rId11" Type="http://schemas.openxmlformats.org/officeDocument/2006/relationships/hyperlink" Target="consultantplus://offline/ref=E8A805EFF8D056E4CDDAA35825C01F9F13B1480D378A7C50001C029EFFDDCFFFBFDFC7B0DC577B0A07B8FE651B114AACE841261FFA9435F4f3J8I" TargetMode="External"/><Relationship Id="rId5" Type="http://schemas.openxmlformats.org/officeDocument/2006/relationships/hyperlink" Target="consultantplus://offline/ref=E8A805EFF8D056E4CDDAA35825C01F9F13B1480D378A7C50001C029EFFDDCFFFBFDFC7B0DC577B0F0FB8FE651B114AACE841261FFA9435F4f3J8I" TargetMode="External"/><Relationship Id="rId10" Type="http://schemas.openxmlformats.org/officeDocument/2006/relationships/hyperlink" Target="consultantplus://offline/ref=E8A805EFF8D056E4CDDAA35825C01F9F13B1480D378A7C50001C029EFFDDCFFFBFDFC7B0DC577B0A0BB8FE651B114AACE841261FFA9435F4f3J8I" TargetMode="External"/><Relationship Id="rId4" Type="http://schemas.openxmlformats.org/officeDocument/2006/relationships/hyperlink" Target="consultantplus://offline/ref=E8A805EFF8D056E4CDDAA35825C01F9F13B1480D378A7C50001C029EFFDDCFFFBFDFC7B0DC577B0F07B8FE651B114AACE841261FFA9435F4f3J8I" TargetMode="External"/><Relationship Id="rId9" Type="http://schemas.openxmlformats.org/officeDocument/2006/relationships/hyperlink" Target="consultantplus://offline/ref=E8A805EFF8D056E4CDDAA35825C01F9F13B1480D378A7C50001C029EFFDDCFFFBFDFC7B0DC577B0A0EB8FE651B114AACE841261FFA9435F4f3J8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consultantplus://offline/ref=F63FACDFC60D5D9F866E7E24C9D43A0DC21B7868389290723ABB78106E62506646D86B987B0D5109514CEDF142D26B6B354997F81310D8N4I" TargetMode="External"/><Relationship Id="rId2" Type="http://schemas.openxmlformats.org/officeDocument/2006/relationships/hyperlink" Target="consultantplus://offline/ref=F63FACDFC60D5D9F866E7E24C9D43A0DC21B78693A9B90723ABB78106E62506654D83394710946020603ABA44DDDN4I" TargetMode="Externa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consultantplus://offline/ref=3B4770528EA962EEFA7795DD3ACC03912A0B530170A74EA88C5BA9BBBBB9611CEDE344BFDE20F69ED094243A1BC21C0EA21EC0C57B73DB70B4O6I"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hyperlink" Target="consultantplus://offline/ref=F278177850D191BEF2A0E2D9EFC98EEE73FE8A317CB232560D2640DF0130F9CCE93F645F3B6BDAE8A6D7237F04DDE96C395C4FA2BBE93899eBP6I" TargetMode="Externa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hyperlink" Target="consultantplus://offline/ref=7F710E4446947BF36D1DCA7C90117814C5BDD25519B6E74443378F89B09422B772DE25C6B23EDB32E524AEBB46E922267494668125B41F967BP5I"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hyperlink" Target="consultantplus://offline/ref=BE750A6721B08D36A975BA156EA32D7702CB3FFDED2C75DE8FF0F519BDB11BBCCC27F6FB0F3F5CCB5FDB12E01A502681A2F1B07379DCFEF0VBQDI"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consultantplus://offline/ref=67820D7D7E614C3F502640467347E5625FFA46B43FFCCD3F85869B7FF475F97434ED6CAF025B3684D1C1BD01109B96AB4BE14539C6DF82CDv5QEI" TargetMode="External"/><Relationship Id="rId2" Type="http://schemas.openxmlformats.org/officeDocument/2006/relationships/hyperlink" Target="consultantplus://offline/ref=67820D7D7E614C3F502640467347E5625FFA46B43FFCCD3F85869B7FF475F97434ED6CAF025B3684D3C1BD01109B96AB4BE14539C6DF82CDv5QEI"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ctrTitle"/>
          </p:nvPr>
        </p:nvSpPr>
        <p:spPr>
          <a:xfrm>
            <a:off x="335361" y="1711250"/>
            <a:ext cx="11521278" cy="3435500"/>
          </a:xfrm>
        </p:spPr>
        <p:txBody>
          <a:bodyPr/>
          <a:lstStyle/>
          <a:p>
            <a:pPr algn="ctr">
              <a:spcAft>
                <a:spcPts val="0"/>
              </a:spcAft>
            </a:pPr>
            <a:r>
              <a:rPr lang="ru-RU" sz="4000" b="1" dirty="0">
                <a:effectLst/>
                <a:latin typeface="Akrobat Black" panose="00000A00000000000000" pitchFamily="50" charset="-52"/>
                <a:ea typeface="Times New Roman" panose="02020603050405020304" pitchFamily="18" charset="0"/>
              </a:rPr>
              <a:t>НОВЕЛЛЫ ЗАКОНОДАТЕЛЬСТВА:</a:t>
            </a:r>
            <a:br>
              <a:rPr lang="ru-RU" sz="4000" dirty="0">
                <a:effectLst/>
                <a:latin typeface="Akrobat Black" panose="00000A00000000000000" pitchFamily="50" charset="-52"/>
                <a:ea typeface="Times New Roman" panose="02020603050405020304" pitchFamily="18" charset="0"/>
              </a:rPr>
            </a:br>
            <a:r>
              <a:rPr lang="ru-RU" sz="4000" b="1" dirty="0">
                <a:effectLst/>
                <a:latin typeface="Akrobat Black" panose="00000A00000000000000" pitchFamily="50" charset="-52"/>
                <a:ea typeface="Times New Roman" panose="02020603050405020304" pitchFamily="18" charset="0"/>
                <a:cs typeface="Times New Roman" panose="02020603050405020304" pitchFamily="18" charset="0"/>
              </a:rPr>
              <a:t>все изменения для бизнеса с 1 января 2024 года</a:t>
            </a:r>
            <a:endParaRPr lang="ru-RU" altLang="ru-RU" sz="4000" dirty="0">
              <a:latin typeface="Akrobat Black" panose="00000A00000000000000" pitchFamily="50" charset="-52"/>
              <a:ea typeface="Verdana" panose="020B0604030504040204" pitchFamily="34" charset="0"/>
            </a:endParaRPr>
          </a:p>
        </p:txBody>
      </p:sp>
      <p:pic>
        <p:nvPicPr>
          <p:cNvPr id="2" name="Рисунок 1">
            <a:extLst>
              <a:ext uri="{FF2B5EF4-FFF2-40B4-BE49-F238E27FC236}">
                <a16:creationId xmlns:a16="http://schemas.microsoft.com/office/drawing/2014/main" id="{8E49E80B-22C3-3D1B-87BF-EE78E35DD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61" y="548680"/>
            <a:ext cx="936104" cy="714180"/>
          </a:xfrm>
          <a:prstGeom prst="rect">
            <a:avLst/>
          </a:prstGeom>
        </p:spPr>
      </p:pic>
      <p:pic>
        <p:nvPicPr>
          <p:cNvPr id="4" name="Рисунок 3" descr="Изображение выглядит как текст&#10;&#10;Автоматически созданное описание">
            <a:extLst>
              <a:ext uri="{FF2B5EF4-FFF2-40B4-BE49-F238E27FC236}">
                <a16:creationId xmlns:a16="http://schemas.microsoft.com/office/drawing/2014/main" id="{B2EC0DDE-612A-A910-E895-A6E0006DA2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0087" y="548680"/>
            <a:ext cx="756552" cy="756552"/>
          </a:xfrm>
          <a:prstGeom prst="rect">
            <a:avLst/>
          </a:prstGeom>
        </p:spPr>
      </p:pic>
      <p:sp>
        <p:nvSpPr>
          <p:cNvPr id="5" name="TextBox 4">
            <a:extLst>
              <a:ext uri="{FF2B5EF4-FFF2-40B4-BE49-F238E27FC236}">
                <a16:creationId xmlns:a16="http://schemas.microsoft.com/office/drawing/2014/main" id="{CB65443A-D0BC-B3F2-506A-83082E23A545}"/>
              </a:ext>
            </a:extLst>
          </p:cNvPr>
          <p:cNvSpPr txBox="1"/>
          <p:nvPr/>
        </p:nvSpPr>
        <p:spPr>
          <a:xfrm>
            <a:off x="1775520" y="458669"/>
            <a:ext cx="8640960" cy="954107"/>
          </a:xfrm>
          <a:prstGeom prst="rect">
            <a:avLst/>
          </a:prstGeom>
          <a:noFill/>
        </p:spPr>
        <p:txBody>
          <a:bodyPr wrap="square" rtlCol="0">
            <a:spAutoFit/>
          </a:bodyPr>
          <a:lstStyle/>
          <a:p>
            <a:pPr algn="ctr"/>
            <a:r>
              <a:rPr lang="ru-RU" sz="2800" dirty="0">
                <a:latin typeface="Akrobat SemiBold" panose="00000700000000000000" pitchFamily="50" charset="-52"/>
              </a:rPr>
              <a:t>Уполномоченный по защите прав предпринимателей</a:t>
            </a:r>
            <a:br>
              <a:rPr lang="ru-RU" sz="2800" dirty="0">
                <a:latin typeface="Akrobat SemiBold" panose="00000700000000000000" pitchFamily="50" charset="-52"/>
              </a:rPr>
            </a:br>
            <a:r>
              <a:rPr lang="ru-RU" sz="2800" dirty="0">
                <a:latin typeface="Akrobat SemiBold" panose="00000700000000000000" pitchFamily="50" charset="-52"/>
              </a:rPr>
              <a:t>во Владимирской области Матюшкина </a:t>
            </a:r>
            <a:r>
              <a:rPr lang="ru-RU" sz="2800" dirty="0" err="1">
                <a:latin typeface="Akrobat SemiBold" panose="00000700000000000000" pitchFamily="50" charset="-52"/>
              </a:rPr>
              <a:t>А.В</a:t>
            </a:r>
            <a:r>
              <a:rPr lang="ru-RU" sz="2800" dirty="0">
                <a:latin typeface="Akrobat SemiBold" panose="00000700000000000000" pitchFamily="50" charset="-52"/>
              </a:rPr>
              <a:t>. </a:t>
            </a:r>
          </a:p>
        </p:txBody>
      </p:sp>
      <p:sp>
        <p:nvSpPr>
          <p:cNvPr id="6" name="TextBox 5">
            <a:extLst>
              <a:ext uri="{FF2B5EF4-FFF2-40B4-BE49-F238E27FC236}">
                <a16:creationId xmlns:a16="http://schemas.microsoft.com/office/drawing/2014/main" id="{3E286C71-1560-0DCF-86CF-64ABCD9540DD}"/>
              </a:ext>
            </a:extLst>
          </p:cNvPr>
          <p:cNvSpPr txBox="1"/>
          <p:nvPr/>
        </p:nvSpPr>
        <p:spPr>
          <a:xfrm>
            <a:off x="335361" y="5589240"/>
            <a:ext cx="11521278" cy="461665"/>
          </a:xfrm>
          <a:prstGeom prst="rect">
            <a:avLst/>
          </a:prstGeom>
          <a:noFill/>
        </p:spPr>
        <p:txBody>
          <a:bodyPr wrap="square" rtlCol="0">
            <a:spAutoFit/>
          </a:bodyPr>
          <a:lstStyle/>
          <a:p>
            <a:pPr algn="ctr"/>
            <a:r>
              <a:rPr lang="ru-RU" sz="2400" dirty="0">
                <a:latin typeface="Akrobat" panose="00000600000000000000" pitchFamily="2" charset="-52"/>
                <a:ea typeface="Verdana" panose="020B0604030504040204" pitchFamily="34" charset="0"/>
              </a:rPr>
              <a:t>26 марта 2024 года</a:t>
            </a:r>
            <a:endParaRPr lang="ru-RU" sz="2400" dirty="0">
              <a:latin typeface="Akrobat" panose="00000600000000000000" pitchFamily="2" charset="-5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AB8A8D-C554-0FDC-6C9D-25D30518BC8A}"/>
              </a:ext>
            </a:extLst>
          </p:cNvPr>
          <p:cNvSpPr>
            <a:spLocks noGrp="1"/>
          </p:cNvSpPr>
          <p:nvPr>
            <p:ph type="title"/>
          </p:nvPr>
        </p:nvSpPr>
        <p:spPr>
          <a:xfrm>
            <a:off x="335360" y="404664"/>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
        <p:nvSpPr>
          <p:cNvPr id="3" name="Объект 2">
            <a:extLst>
              <a:ext uri="{FF2B5EF4-FFF2-40B4-BE49-F238E27FC236}">
                <a16:creationId xmlns:a16="http://schemas.microsoft.com/office/drawing/2014/main" id="{25C02901-F63E-E2A5-4559-E291E753FF2D}"/>
              </a:ext>
            </a:extLst>
          </p:cNvPr>
          <p:cNvSpPr>
            <a:spLocks noGrp="1"/>
          </p:cNvSpPr>
          <p:nvPr>
            <p:ph idx="1"/>
          </p:nvPr>
        </p:nvSpPr>
        <p:spPr>
          <a:xfrm>
            <a:off x="335360" y="1412776"/>
            <a:ext cx="11521280" cy="4968552"/>
          </a:xfrm>
        </p:spPr>
        <p:txBody>
          <a:bodyPr>
            <a:noAutofit/>
          </a:bodyPr>
          <a:lstStyle/>
          <a:p>
            <a:pPr marL="0" indent="0">
              <a:spcBef>
                <a:spcPts val="0"/>
              </a:spcBef>
              <a:buNone/>
            </a:pPr>
            <a:r>
              <a:rPr lang="ru-RU" sz="2400" dirty="0">
                <a:latin typeface="Akrobat SemiBold" panose="00000700000000000000" pitchFamily="50" charset="-52"/>
                <a:ea typeface="Verdana" panose="020B0604030504040204" pitchFamily="34" charset="0"/>
              </a:rPr>
              <a:t>О вопросах развития промышленности Создание новых промышленных производств.</a:t>
            </a:r>
          </a:p>
          <a:p>
            <a:pPr>
              <a:spcBef>
                <a:spcPts val="0"/>
              </a:spcBef>
            </a:pPr>
            <a:r>
              <a:rPr lang="ru-RU" sz="2400" dirty="0">
                <a:latin typeface="Akrobat SemiBold" panose="00000700000000000000" pitchFamily="50" charset="-52"/>
                <a:ea typeface="Verdana" panose="020B0604030504040204" pitchFamily="34" charset="0"/>
              </a:rPr>
              <a:t>«Мы уже сформировали своего рода промышленное «меню». Компании, реализующие индустриальные проекты, могут выбрать меры поддержки. </a:t>
            </a:r>
          </a:p>
          <a:p>
            <a:pPr>
              <a:spcBef>
                <a:spcPts val="0"/>
              </a:spcBef>
            </a:pPr>
            <a:r>
              <a:rPr lang="ru-RU" sz="2400" dirty="0">
                <a:latin typeface="Akrobat SemiBold" panose="00000700000000000000" pitchFamily="50" charset="-52"/>
                <a:ea typeface="Verdana" panose="020B0604030504040204" pitchFamily="34" charset="0"/>
              </a:rPr>
              <a:t>«За 6 лет дополнительно направим 120 млрд рублей на субсидии компаниям для проведения НИОКР, а также на расширение промышленной ипотеки». Планируется построить и модернизировать 10 млн кв. м производственных площадей и увеличить капитал Фонда развития промышленности почти. </a:t>
            </a:r>
          </a:p>
          <a:p>
            <a:pPr>
              <a:spcBef>
                <a:spcPts val="0"/>
              </a:spcBef>
            </a:pPr>
            <a:r>
              <a:rPr lang="ru-RU" sz="2400" dirty="0">
                <a:latin typeface="Akrobat SemiBold" panose="00000700000000000000" pitchFamily="50" charset="-52"/>
                <a:ea typeface="Verdana" panose="020B0604030504040204" pitchFamily="34" charset="0"/>
              </a:rPr>
              <a:t>Продолжим развитие индустриальных технопарков с акцентом на малый и средний бизнес. До 2030 года нужно создать не менее 100 таких площадок.</a:t>
            </a:r>
          </a:p>
          <a:p>
            <a:pPr marL="0" indent="0">
              <a:spcBef>
                <a:spcPts val="0"/>
              </a:spcBef>
              <a:buNone/>
            </a:pPr>
            <a:endParaRPr lang="ru-RU" sz="2400" dirty="0">
              <a:latin typeface="Akrobat SemiBold" panose="00000700000000000000" pitchFamily="50" charset="-52"/>
              <a:ea typeface="Verdana" panose="020B0604030504040204" pitchFamily="34" charset="0"/>
            </a:endParaRPr>
          </a:p>
          <a:p>
            <a:pPr marL="1257300" lvl="3" indent="0" algn="just">
              <a:spcBef>
                <a:spcPts val="0"/>
              </a:spcBef>
              <a:buNone/>
            </a:pPr>
            <a:r>
              <a:rPr lang="ru-RU" sz="2800" dirty="0">
                <a:latin typeface="Akrobat SemiBold" panose="00000700000000000000" pitchFamily="50" charset="-52"/>
                <a:ea typeface="Verdana" panose="020B0604030504040204" pitchFamily="34" charset="0"/>
              </a:rPr>
              <a:t>«….</a:t>
            </a:r>
            <a:r>
              <a:rPr lang="ru-RU" sz="2800" kern="0" dirty="0">
                <a:solidFill>
                  <a:srgbClr val="000000"/>
                </a:solidFill>
                <a:effectLst/>
                <a:latin typeface="Akrobat SemiBold" panose="00000700000000000000" pitchFamily="50" charset="-52"/>
                <a:ea typeface="Verdana" panose="020B0604030504040204" pitchFamily="34" charset="0"/>
              </a:rPr>
              <a:t>нужно создать все условия, чтобы малые и средние компании развивались динамично, а качество этого роста повышалось за счет высокотехнологичных направлений производственного бизнеса».</a:t>
            </a:r>
            <a:endParaRPr lang="ru-RU" sz="3600" dirty="0">
              <a:latin typeface="Akrobat SemiBold" panose="00000700000000000000" pitchFamily="50" charset="-52"/>
              <a:ea typeface="Verdana" panose="020B0604030504040204" pitchFamily="34" charset="0"/>
            </a:endParaRPr>
          </a:p>
        </p:txBody>
      </p:sp>
      <p:sp>
        <p:nvSpPr>
          <p:cNvPr id="4" name="Номер слайда 3">
            <a:extLst>
              <a:ext uri="{FF2B5EF4-FFF2-40B4-BE49-F238E27FC236}">
                <a16:creationId xmlns:a16="http://schemas.microsoft.com/office/drawing/2014/main" id="{79A545CD-4484-70FE-A006-75F8B7DE18B4}"/>
              </a:ext>
            </a:extLst>
          </p:cNvPr>
          <p:cNvSpPr>
            <a:spLocks noGrp="1"/>
          </p:cNvSpPr>
          <p:nvPr>
            <p:ph type="sldNum" sz="quarter" idx="12"/>
          </p:nvPr>
        </p:nvSpPr>
        <p:spPr/>
        <p:txBody>
          <a:bodyPr/>
          <a:lstStyle/>
          <a:p>
            <a:pPr>
              <a:defRPr/>
            </a:pPr>
            <a:fld id="{B6D3A00F-87C0-4526-ABFF-3562B9ADE8B6}" type="slidenum">
              <a:rPr lang="ru-RU" smtClean="0"/>
              <a:pPr>
                <a:defRPr/>
              </a:pPr>
              <a:t>2</a:t>
            </a:fld>
            <a:endParaRPr lang="ru-RU"/>
          </a:p>
        </p:txBody>
      </p:sp>
    </p:spTree>
    <p:extLst>
      <p:ext uri="{BB962C8B-B14F-4D97-AF65-F5344CB8AC3E}">
        <p14:creationId xmlns:p14="http://schemas.microsoft.com/office/powerpoint/2010/main" val="3272617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B632CB7-2496-FA23-8D28-D5FDCAF7F841}"/>
              </a:ext>
            </a:extLst>
          </p:cNvPr>
          <p:cNvSpPr>
            <a:spLocks noGrp="1"/>
          </p:cNvSpPr>
          <p:nvPr>
            <p:ph idx="1"/>
          </p:nvPr>
        </p:nvSpPr>
        <p:spPr>
          <a:xfrm>
            <a:off x="335360" y="1600201"/>
            <a:ext cx="11521280" cy="4997151"/>
          </a:xfrm>
        </p:spPr>
        <p:txBody>
          <a:bodyPr/>
          <a:lstStyle/>
          <a:p>
            <a:pPr marL="0" indent="0" algn="l">
              <a:spcBef>
                <a:spcPts val="0"/>
              </a:spcBef>
              <a:buNone/>
            </a:pPr>
            <a:r>
              <a:rPr lang="ru-RU" sz="2400" b="1" i="0" dirty="0">
                <a:effectLst/>
                <a:latin typeface="Akrobat SemiBold" panose="00000700000000000000" pitchFamily="50" charset="-52"/>
              </a:rPr>
              <a:t>Для достижения поставленных целей Путин предложил:</a:t>
            </a:r>
          </a:p>
          <a:p>
            <a:pPr>
              <a:spcBef>
                <a:spcPts val="0"/>
              </a:spcBef>
            </a:pPr>
            <a:r>
              <a:rPr lang="ru-RU" sz="2400" b="0" i="0" dirty="0">
                <a:effectLst/>
                <a:latin typeface="Akrobat SemiBold" panose="00000700000000000000" pitchFamily="50" charset="-52"/>
              </a:rPr>
              <a:t>с 2025 года минимизировать проверки бизнеса и перейти на </a:t>
            </a:r>
            <a:r>
              <a:rPr lang="ru-RU" sz="2400" b="0" i="0" dirty="0" err="1">
                <a:effectLst/>
                <a:latin typeface="Akrobat SemiBold" panose="00000700000000000000" pitchFamily="50" charset="-52"/>
              </a:rPr>
              <a:t>рискориентированный</a:t>
            </a:r>
            <a:r>
              <a:rPr lang="ru-RU" sz="2400" b="0" i="0" dirty="0">
                <a:effectLst/>
                <a:latin typeface="Akrobat SemiBold" panose="00000700000000000000" pitchFamily="50" charset="-52"/>
              </a:rPr>
              <a:t> подход;</a:t>
            </a:r>
          </a:p>
          <a:p>
            <a:pPr>
              <a:spcBef>
                <a:spcPts val="0"/>
              </a:spcBef>
            </a:pPr>
            <a:r>
              <a:rPr lang="ru-RU" sz="2400" b="0" i="0" dirty="0">
                <a:effectLst/>
                <a:latin typeface="Akrobat SemiBold" panose="00000700000000000000" pitchFamily="50" charset="-52"/>
              </a:rPr>
              <a:t>ускорить запуск особого режима IPO для высокотехнологичных компаний в приоритетных отраслях;</a:t>
            </a:r>
          </a:p>
          <a:p>
            <a:pPr>
              <a:spcBef>
                <a:spcPts val="0"/>
              </a:spcBef>
            </a:pPr>
            <a:r>
              <a:rPr lang="ru-RU" sz="2400" b="0" i="0" dirty="0">
                <a:effectLst/>
                <a:latin typeface="Akrobat SemiBold" panose="00000700000000000000" pitchFamily="50" charset="-52"/>
              </a:rPr>
              <a:t>смягчить налоговый режим для малого и среднего бизнеса;</a:t>
            </a:r>
          </a:p>
          <a:p>
            <a:pPr algn="l">
              <a:spcBef>
                <a:spcPts val="0"/>
              </a:spcBef>
              <a:buFont typeface="Arial" panose="020B0604020202020204" pitchFamily="34" charset="0"/>
              <a:buChar char="•"/>
            </a:pPr>
            <a:endParaRPr lang="ru-RU" sz="2000" dirty="0">
              <a:latin typeface="Akrobat SemiBold" panose="00000700000000000000" pitchFamily="50" charset="-52"/>
            </a:endParaRPr>
          </a:p>
          <a:p>
            <a:pPr marL="0" indent="0" algn="just">
              <a:spcBef>
                <a:spcPts val="0"/>
              </a:spcBef>
              <a:buNone/>
            </a:pPr>
            <a:r>
              <a:rPr lang="ru-RU" sz="2400" kern="0" dirty="0">
                <a:effectLst/>
                <a:latin typeface="Akrobat SemiBold" panose="00000700000000000000" pitchFamily="50" charset="-52"/>
                <a:ea typeface="Times New Roman" panose="02020603050405020304" pitchFamily="18" charset="0"/>
                <a:cs typeface="Times New Roman" panose="02020603050405020304" pitchFamily="18" charset="0"/>
              </a:rPr>
              <a:t>«В целом налоговый режим для производственных предприятий малого и среднего бизнеса должен быть смягчен».</a:t>
            </a:r>
            <a:endParaRPr lang="ru-RU" sz="2400" kern="100" dirty="0">
              <a:effectLst/>
              <a:latin typeface="Akrobat SemiBold" panose="00000700000000000000" pitchFamily="50" charset="-52"/>
              <a:ea typeface="Calibri" panose="020F0502020204030204" pitchFamily="34" charset="0"/>
              <a:cs typeface="Times New Roman" panose="02020603050405020304" pitchFamily="18" charset="0"/>
            </a:endParaRPr>
          </a:p>
          <a:p>
            <a:pPr algn="l">
              <a:spcBef>
                <a:spcPts val="0"/>
              </a:spcBef>
              <a:buFont typeface="Arial" panose="020B0604020202020204" pitchFamily="34" charset="0"/>
              <a:buChar char="•"/>
            </a:pPr>
            <a:r>
              <a:rPr lang="ru-RU" sz="2000" b="0" i="0" dirty="0">
                <a:effectLst/>
                <a:latin typeface="Akrobat SemiBold" panose="00000700000000000000" pitchFamily="50" charset="-52"/>
              </a:rPr>
              <a:t>разрешить некрупному бизнесу раз в пять лет брать кредитные каникулы на полгода;</a:t>
            </a:r>
          </a:p>
          <a:p>
            <a:pPr algn="l">
              <a:spcBef>
                <a:spcPts val="0"/>
              </a:spcBef>
              <a:buFont typeface="Arial" panose="020B0604020202020204" pitchFamily="34" charset="0"/>
              <a:buChar char="•"/>
            </a:pPr>
            <a:r>
              <a:rPr lang="ru-RU" sz="2000" b="0" i="0" dirty="0">
                <a:effectLst/>
                <a:latin typeface="Akrobat SemiBold" panose="00000700000000000000" pitchFamily="50" charset="-52"/>
              </a:rPr>
              <a:t>запустить безотзывный сберегательный сертификат, по которому граждане смогут размещать деньги в банках на срок от трех лет под более высокий процент;</a:t>
            </a:r>
          </a:p>
          <a:p>
            <a:pPr algn="l">
              <a:spcBef>
                <a:spcPts val="0"/>
              </a:spcBef>
              <a:buFont typeface="Arial" panose="020B0604020202020204" pitchFamily="34" charset="0"/>
              <a:buChar char="•"/>
            </a:pPr>
            <a:r>
              <a:rPr lang="ru-RU" sz="2000" b="0" i="0" dirty="0">
                <a:effectLst/>
                <a:latin typeface="Akrobat SemiBold" panose="00000700000000000000" pitchFamily="50" charset="-52"/>
              </a:rPr>
              <a:t>дополнительно направить 120 миллиардов рублей на субсидии компаниям для проведения НИОКР и расширение промышленной ипотеки;</a:t>
            </a:r>
          </a:p>
          <a:p>
            <a:pPr algn="l">
              <a:spcBef>
                <a:spcPts val="0"/>
              </a:spcBef>
              <a:buFont typeface="Arial" panose="020B0604020202020204" pitchFamily="34" charset="0"/>
              <a:buChar char="•"/>
            </a:pPr>
            <a:r>
              <a:rPr lang="ru-RU" sz="2000" b="0" i="0" dirty="0">
                <a:effectLst/>
                <a:latin typeface="Akrobat SemiBold" panose="00000700000000000000" pitchFamily="50" charset="-52"/>
              </a:rPr>
              <a:t>списать две трети задолженностей регионов по бюджетным кредитам;</a:t>
            </a:r>
          </a:p>
          <a:p>
            <a:pPr algn="l">
              <a:spcBef>
                <a:spcPts val="0"/>
              </a:spcBef>
              <a:buFont typeface="Arial" panose="020B0604020202020204" pitchFamily="34" charset="0"/>
              <a:buChar char="•"/>
            </a:pPr>
            <a:r>
              <a:rPr lang="ru-RU" sz="2000" b="0" i="0" dirty="0">
                <a:effectLst/>
                <a:latin typeface="Akrobat SemiBold" panose="00000700000000000000" pitchFamily="50" charset="-52"/>
              </a:rPr>
              <a:t>докапитализировать фонд развития промышленности на 300 миллиардов рублей.</a:t>
            </a:r>
          </a:p>
        </p:txBody>
      </p:sp>
      <p:sp>
        <p:nvSpPr>
          <p:cNvPr id="4" name="Номер слайда 3">
            <a:extLst>
              <a:ext uri="{FF2B5EF4-FFF2-40B4-BE49-F238E27FC236}">
                <a16:creationId xmlns:a16="http://schemas.microsoft.com/office/drawing/2014/main" id="{F6B0E807-AD5A-AEAB-4B35-431EBB874BC4}"/>
              </a:ext>
            </a:extLst>
          </p:cNvPr>
          <p:cNvSpPr>
            <a:spLocks noGrp="1"/>
          </p:cNvSpPr>
          <p:nvPr>
            <p:ph type="sldNum" sz="quarter" idx="12"/>
          </p:nvPr>
        </p:nvSpPr>
        <p:spPr/>
        <p:txBody>
          <a:bodyPr/>
          <a:lstStyle/>
          <a:p>
            <a:pPr>
              <a:defRPr/>
            </a:pPr>
            <a:fld id="{B6D3A00F-87C0-4526-ABFF-3562B9ADE8B6}" type="slidenum">
              <a:rPr lang="ru-RU" smtClean="0"/>
              <a:pPr>
                <a:defRPr/>
              </a:pPr>
              <a:t>3</a:t>
            </a:fld>
            <a:endParaRPr lang="ru-RU"/>
          </a:p>
        </p:txBody>
      </p:sp>
      <p:sp>
        <p:nvSpPr>
          <p:cNvPr id="6" name="Заголовок 1">
            <a:extLst>
              <a:ext uri="{FF2B5EF4-FFF2-40B4-BE49-F238E27FC236}">
                <a16:creationId xmlns:a16="http://schemas.microsoft.com/office/drawing/2014/main" id="{D115B805-8597-9BE0-97F5-653E42D6BD91}"/>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3933218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CF8EF49D-811C-736D-8218-128125E61670}"/>
              </a:ext>
            </a:extLst>
          </p:cNvPr>
          <p:cNvSpPr>
            <a:spLocks noGrp="1"/>
          </p:cNvSpPr>
          <p:nvPr>
            <p:ph idx="1"/>
          </p:nvPr>
        </p:nvSpPr>
        <p:spPr/>
        <p:txBody>
          <a:bodyPr/>
          <a:lstStyle/>
          <a:p>
            <a:r>
              <a:rPr lang="ru-RU" sz="2400" dirty="0">
                <a:latin typeface="Akrobat SemiBold" panose="00000700000000000000" pitchFamily="50" charset="-52"/>
              </a:rPr>
              <a:t>В ближайшие шесть лет доля зарплат в ВПП страны должна возрасти. С опережением инфляции и темпов роста средней зарплаты по экономике мы индексируем МРОТ. Начиная с 2020 года МРОТ вырос в 1,5 раза. К 2030 году МРОТ должен увеличиться еще почти вдвое.</a:t>
            </a:r>
          </a:p>
          <a:p>
            <a:endParaRPr lang="ru-RU" sz="2400" dirty="0">
              <a:latin typeface="Akrobat SemiBold" panose="00000700000000000000" pitchFamily="50" charset="-52"/>
            </a:endParaRPr>
          </a:p>
          <a:p>
            <a:pPr marL="0" indent="0">
              <a:buNone/>
            </a:pPr>
            <a:r>
              <a:rPr lang="ru-RU" sz="2400" kern="0" dirty="0">
                <a:effectLst/>
                <a:latin typeface="Akrobat SemiBold" panose="00000700000000000000" pitchFamily="50" charset="-52"/>
                <a:ea typeface="Times New Roman" panose="02020603050405020304" pitchFamily="18" charset="0"/>
                <a:cs typeface="Times New Roman" panose="02020603050405020304" pitchFamily="18" charset="0"/>
              </a:rPr>
              <a:t>«В ближайшие шесть лет доля зарплат в ВВП страны должна возрасти. С опережением инфляции и темпов роста средней зарплаты по экономике мы индексируем минимальный размер оплаты труда. Начиная с 2020 года МРОТ вырос в полтора раза - с 12 до 19 тысяч рублей в месяц. К 2030 году МРОТ должен увеличиться еще почти вдвое - до 35 тысяч, что, безусловно, отразится на размере социальных пособий, зарплат в бюджетной сфере и в отраслях экономики».</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540AE54F-A387-36F9-7A3D-B0A65477FB08}"/>
              </a:ext>
            </a:extLst>
          </p:cNvPr>
          <p:cNvSpPr>
            <a:spLocks noGrp="1"/>
          </p:cNvSpPr>
          <p:nvPr>
            <p:ph type="sldNum" sz="quarter" idx="12"/>
          </p:nvPr>
        </p:nvSpPr>
        <p:spPr/>
        <p:txBody>
          <a:bodyPr/>
          <a:lstStyle/>
          <a:p>
            <a:pPr>
              <a:defRPr/>
            </a:pPr>
            <a:fld id="{B6D3A00F-87C0-4526-ABFF-3562B9ADE8B6}" type="slidenum">
              <a:rPr lang="ru-RU" smtClean="0"/>
              <a:pPr>
                <a:defRPr/>
              </a:pPr>
              <a:t>4</a:t>
            </a:fld>
            <a:endParaRPr lang="ru-RU"/>
          </a:p>
        </p:txBody>
      </p:sp>
      <p:sp>
        <p:nvSpPr>
          <p:cNvPr id="6" name="Заголовок 1">
            <a:extLst>
              <a:ext uri="{FF2B5EF4-FFF2-40B4-BE49-F238E27FC236}">
                <a16:creationId xmlns:a16="http://schemas.microsoft.com/office/drawing/2014/main" id="{C709896E-FB6B-2708-6786-2D28EAA723D4}"/>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993337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B903E32E-EB78-A3D5-A325-1C4B1F4DE232}"/>
              </a:ext>
            </a:extLst>
          </p:cNvPr>
          <p:cNvSpPr>
            <a:spLocks noGrp="1"/>
          </p:cNvSpPr>
          <p:nvPr>
            <p:ph idx="1"/>
          </p:nvPr>
        </p:nvSpPr>
        <p:spPr>
          <a:xfrm>
            <a:off x="335360" y="1587709"/>
            <a:ext cx="11521280" cy="4525963"/>
          </a:xfrm>
        </p:spPr>
        <p:txBody>
          <a:bodyPr/>
          <a:lstStyle/>
          <a:p>
            <a:pPr lvl="2" indent="0">
              <a:lnSpc>
                <a:spcPct val="107000"/>
              </a:lnSpc>
              <a:spcBef>
                <a:spcPts val="1050"/>
              </a:spcBef>
              <a:spcAft>
                <a:spcPts val="800"/>
              </a:spcAft>
              <a:buNone/>
            </a:pPr>
            <a:r>
              <a:rPr lang="ru-RU" sz="2800" kern="0" dirty="0">
                <a:solidFill>
                  <a:srgbClr val="000000"/>
                </a:solidFill>
                <a:effectLst/>
                <a:latin typeface="Akrobat SemiBold" panose="00000700000000000000" pitchFamily="50" charset="-52"/>
                <a:ea typeface="Times New Roman" panose="02020603050405020304" pitchFamily="18" charset="0"/>
                <a:cs typeface="Times New Roman" panose="02020603050405020304" pitchFamily="18" charset="0"/>
              </a:rPr>
              <a:t>«Мы пошли на такое решение, как временные моратории на проверки. Эта мера себя полностью оправдала. Компаниям, которые гарантируют высокое качество товаров и услуг, несут ответственность перед потребителями, действительно можно и нужно доверять.</a:t>
            </a:r>
            <a:endParaRPr lang="ru-RU" sz="2800" kern="100" dirty="0">
              <a:effectLst/>
              <a:latin typeface="Akrobat SemiBold" panose="00000700000000000000" pitchFamily="50" charset="-52"/>
              <a:ea typeface="Calibri" panose="020F0502020204030204" pitchFamily="34" charset="0"/>
              <a:cs typeface="Times New Roman" panose="02020603050405020304" pitchFamily="18" charset="0"/>
            </a:endParaRPr>
          </a:p>
          <a:p>
            <a:pPr marL="0" indent="0">
              <a:lnSpc>
                <a:spcPct val="107000"/>
              </a:lnSpc>
              <a:spcAft>
                <a:spcPts val="800"/>
              </a:spcAft>
              <a:buNone/>
            </a:pPr>
            <a:r>
              <a:rPr lang="ru-RU" sz="2400" kern="0" dirty="0">
                <a:effectLst/>
                <a:latin typeface="Akrobat SemiBold" panose="00000700000000000000" pitchFamily="50" charset="-52"/>
                <a:ea typeface="Times New Roman" panose="02020603050405020304" pitchFamily="18" charset="0"/>
                <a:cs typeface="Times New Roman" panose="02020603050405020304" pitchFamily="18" charset="0"/>
              </a:rPr>
              <a:t>Поэтому считаю возможным с 1 января 2025 года отказаться от временных мораториев на проверки бизнеса и вместо этого с учетом наработанного опыты полностью перейти на риск-ориентированный подход, закрепив его законодательно. Там, где риски отсутствуют, надо применять профилактические меры и таким образом минимизировать число проверок».</a:t>
            </a:r>
            <a:endParaRPr lang="ru-RU" sz="2400" kern="100" dirty="0">
              <a:effectLst/>
              <a:latin typeface="Akrobat SemiBold" panose="00000700000000000000" pitchFamily="50" charset="-52"/>
              <a:ea typeface="Calibri" panose="020F0502020204030204" pitchFamily="34" charset="0"/>
              <a:cs typeface="Times New Roman" panose="02020603050405020304" pitchFamily="18" charset="0"/>
            </a:endParaRPr>
          </a:p>
          <a:p>
            <a:endParaRPr lang="ru-RU" dirty="0"/>
          </a:p>
        </p:txBody>
      </p:sp>
      <p:sp>
        <p:nvSpPr>
          <p:cNvPr id="4" name="Номер слайда 3">
            <a:extLst>
              <a:ext uri="{FF2B5EF4-FFF2-40B4-BE49-F238E27FC236}">
                <a16:creationId xmlns:a16="http://schemas.microsoft.com/office/drawing/2014/main" id="{4E7B7256-4CEB-38D4-B15A-45F42F32B051}"/>
              </a:ext>
            </a:extLst>
          </p:cNvPr>
          <p:cNvSpPr>
            <a:spLocks noGrp="1"/>
          </p:cNvSpPr>
          <p:nvPr>
            <p:ph type="sldNum" sz="quarter" idx="12"/>
          </p:nvPr>
        </p:nvSpPr>
        <p:spPr/>
        <p:txBody>
          <a:bodyPr/>
          <a:lstStyle/>
          <a:p>
            <a:pPr>
              <a:defRPr/>
            </a:pPr>
            <a:fld id="{B6D3A00F-87C0-4526-ABFF-3562B9ADE8B6}" type="slidenum">
              <a:rPr lang="ru-RU" smtClean="0"/>
              <a:pPr>
                <a:defRPr/>
              </a:pPr>
              <a:t>5</a:t>
            </a:fld>
            <a:endParaRPr lang="ru-RU"/>
          </a:p>
        </p:txBody>
      </p:sp>
      <p:sp>
        <p:nvSpPr>
          <p:cNvPr id="6" name="Заголовок 1">
            <a:extLst>
              <a:ext uri="{FF2B5EF4-FFF2-40B4-BE49-F238E27FC236}">
                <a16:creationId xmlns:a16="http://schemas.microsoft.com/office/drawing/2014/main" id="{ED20C608-5889-3B7A-8573-6610CD71B27E}"/>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4200788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F26911E-2952-9352-B921-02F563E6A358}"/>
              </a:ext>
            </a:extLst>
          </p:cNvPr>
          <p:cNvSpPr>
            <a:spLocks noGrp="1"/>
          </p:cNvSpPr>
          <p:nvPr>
            <p:ph idx="1"/>
          </p:nvPr>
        </p:nvSpPr>
        <p:spPr>
          <a:xfrm>
            <a:off x="335360" y="1600201"/>
            <a:ext cx="11521280" cy="4525963"/>
          </a:xfrm>
        </p:spPr>
        <p:txBody>
          <a:bodyPr/>
          <a:lstStyle/>
          <a:p>
            <a:pPr marL="0" indent="0" algn="just">
              <a:buNone/>
            </a:pPr>
            <a:r>
              <a:rPr lang="ru-RU" sz="2800" dirty="0">
                <a:latin typeface="Akrobat SemiBold" panose="00000700000000000000" pitchFamily="50" charset="-52"/>
              </a:rPr>
              <a:t>Развитие кадровой базы и новый национальный проект «Кадры»</a:t>
            </a:r>
          </a:p>
          <a:p>
            <a:pPr marL="0" indent="0" algn="just">
              <a:buNone/>
            </a:pPr>
            <a:r>
              <a:rPr lang="ru-RU" sz="2800" dirty="0">
                <a:latin typeface="Akrobat SemiBold" panose="00000700000000000000" pitchFamily="50" charset="-52"/>
              </a:rPr>
              <a:t>Нехватка квалифицированных кадров – один из рисков, влияющих на замедление темпов экономического роста.</a:t>
            </a:r>
          </a:p>
          <a:p>
            <a:pPr marL="0" indent="0" algn="just">
              <a:buNone/>
            </a:pPr>
            <a:r>
              <a:rPr lang="ru-RU" sz="2800" dirty="0">
                <a:latin typeface="Akrobat SemiBold" panose="00000700000000000000" pitchFamily="50" charset="-52"/>
              </a:rPr>
              <a:t>Анонсирован новый национальный проект «Кадры». Цель: укрепить связку всех уровней образования от школы до вуза. Важно участие будущих работодателей. С текущего учебного года во всех школах страны развернута система профориентации.</a:t>
            </a:r>
          </a:p>
          <a:p>
            <a:pPr marL="0" indent="0" algn="just">
              <a:buNone/>
            </a:pPr>
            <a:r>
              <a:rPr lang="ru-RU" sz="2800" dirty="0">
                <a:latin typeface="Akrobat SemiBold" panose="00000700000000000000" pitchFamily="50" charset="-52"/>
              </a:rPr>
              <a:t>Проект «</a:t>
            </a:r>
            <a:r>
              <a:rPr lang="ru-RU" sz="2800" dirty="0" err="1">
                <a:latin typeface="Akrobat SemiBold" panose="00000700000000000000" pitchFamily="50" charset="-52"/>
              </a:rPr>
              <a:t>Профессионалитет</a:t>
            </a:r>
            <a:r>
              <a:rPr lang="ru-RU" sz="2800" dirty="0">
                <a:latin typeface="Akrobat SemiBold" panose="00000700000000000000" pitchFamily="50" charset="-52"/>
              </a:rPr>
              <a:t>», который сейчас реализуется в ряде отраслей, будет распространен на всю систему среднего профобразования.</a:t>
            </a:r>
          </a:p>
        </p:txBody>
      </p:sp>
      <p:sp>
        <p:nvSpPr>
          <p:cNvPr id="4" name="Номер слайда 3">
            <a:extLst>
              <a:ext uri="{FF2B5EF4-FFF2-40B4-BE49-F238E27FC236}">
                <a16:creationId xmlns:a16="http://schemas.microsoft.com/office/drawing/2014/main" id="{3A644F3B-B892-F10A-4286-AE3CC19A779B}"/>
              </a:ext>
            </a:extLst>
          </p:cNvPr>
          <p:cNvSpPr>
            <a:spLocks noGrp="1"/>
          </p:cNvSpPr>
          <p:nvPr>
            <p:ph type="sldNum" sz="quarter" idx="12"/>
          </p:nvPr>
        </p:nvSpPr>
        <p:spPr/>
        <p:txBody>
          <a:bodyPr/>
          <a:lstStyle/>
          <a:p>
            <a:pPr>
              <a:defRPr/>
            </a:pPr>
            <a:fld id="{B6D3A00F-87C0-4526-ABFF-3562B9ADE8B6}" type="slidenum">
              <a:rPr lang="ru-RU" smtClean="0"/>
              <a:pPr>
                <a:defRPr/>
              </a:pPr>
              <a:t>6</a:t>
            </a:fld>
            <a:endParaRPr lang="ru-RU"/>
          </a:p>
        </p:txBody>
      </p:sp>
      <p:sp>
        <p:nvSpPr>
          <p:cNvPr id="6" name="Заголовок 1">
            <a:extLst>
              <a:ext uri="{FF2B5EF4-FFF2-40B4-BE49-F238E27FC236}">
                <a16:creationId xmlns:a16="http://schemas.microsoft.com/office/drawing/2014/main" id="{7565D0C6-D0A4-B532-3876-8D575E8379ED}"/>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2822811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0740FDCE-29AD-8426-A36E-B21E19E6098F}"/>
              </a:ext>
            </a:extLst>
          </p:cNvPr>
          <p:cNvSpPr>
            <a:spLocks noGrp="1"/>
          </p:cNvSpPr>
          <p:nvPr>
            <p:ph type="sldNum" sz="quarter" idx="12"/>
          </p:nvPr>
        </p:nvSpPr>
        <p:spPr/>
        <p:txBody>
          <a:bodyPr/>
          <a:lstStyle/>
          <a:p>
            <a:pPr>
              <a:defRPr/>
            </a:pPr>
            <a:fld id="{2022A037-1B31-4FC8-A03A-4BA1D0FF75FE}" type="slidenum">
              <a:rPr lang="ru-RU" smtClean="0"/>
              <a:pPr>
                <a:defRPr/>
              </a:pPr>
              <a:t>7</a:t>
            </a:fld>
            <a:endParaRPr lang="ru-RU"/>
          </a:p>
        </p:txBody>
      </p:sp>
      <p:sp>
        <p:nvSpPr>
          <p:cNvPr id="5" name="TextBox 4">
            <a:extLst>
              <a:ext uri="{FF2B5EF4-FFF2-40B4-BE49-F238E27FC236}">
                <a16:creationId xmlns:a16="http://schemas.microsoft.com/office/drawing/2014/main" id="{D041F746-52B9-55B8-BC0A-A294A64D5A15}"/>
              </a:ext>
            </a:extLst>
          </p:cNvPr>
          <p:cNvSpPr txBox="1"/>
          <p:nvPr/>
        </p:nvSpPr>
        <p:spPr>
          <a:xfrm>
            <a:off x="2495600" y="1703704"/>
            <a:ext cx="7200800" cy="4811189"/>
          </a:xfrm>
          <a:prstGeom prst="rect">
            <a:avLst/>
          </a:prstGeom>
          <a:noFill/>
        </p:spPr>
        <p:txBody>
          <a:bodyPr wrap="square">
            <a:spAutoFit/>
          </a:bodyPr>
          <a:lstStyle/>
          <a:p>
            <a:pPr indent="342900">
              <a:lnSpc>
                <a:spcPct val="107000"/>
              </a:lnSpc>
              <a:spcBef>
                <a:spcPts val="0"/>
              </a:spcBef>
              <a:spcAft>
                <a:spcPts val="0"/>
              </a:spcAft>
            </a:pPr>
            <a:r>
              <a:rPr lang="ru-RU" sz="3200" dirty="0">
                <a:latin typeface="Akrobat SemiBold" panose="00000700000000000000" pitchFamily="50" charset="-52"/>
              </a:rPr>
              <a:t>«Такие компании должны отказаться, разумеется, от искусственного, по сути притворного дробления бизнеса - перейти к нормальной, цивилизованной работе "в белую".</a:t>
            </a:r>
          </a:p>
          <a:p>
            <a:pPr indent="342900">
              <a:lnSpc>
                <a:spcPct val="107000"/>
              </a:lnSpc>
              <a:spcBef>
                <a:spcPts val="0"/>
              </a:spcBef>
              <a:spcAft>
                <a:spcPts val="0"/>
              </a:spcAft>
            </a:pPr>
            <a:r>
              <a:rPr lang="ru-RU" sz="3200" dirty="0">
                <a:latin typeface="Akrobat SemiBold" panose="00000700000000000000" pitchFamily="50" charset="-52"/>
              </a:rPr>
              <a:t>При этом подчеркну: никаких штрафов - подчеркиваю это особо, - никаких штрафов, санкций, пересчета налогов за предыдущие периоды не будет. В этом смысл амнистии».</a:t>
            </a:r>
          </a:p>
        </p:txBody>
      </p:sp>
      <p:sp>
        <p:nvSpPr>
          <p:cNvPr id="6" name="Заголовок 1">
            <a:extLst>
              <a:ext uri="{FF2B5EF4-FFF2-40B4-BE49-F238E27FC236}">
                <a16:creationId xmlns:a16="http://schemas.microsoft.com/office/drawing/2014/main" id="{5A4FBC3B-0442-9A56-A6A5-2BCFF7241B37}"/>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3767755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C395912-C433-1945-3516-18F315E48602}"/>
              </a:ext>
            </a:extLst>
          </p:cNvPr>
          <p:cNvSpPr>
            <a:spLocks noGrp="1"/>
          </p:cNvSpPr>
          <p:nvPr>
            <p:ph type="sldNum" sz="quarter" idx="12"/>
          </p:nvPr>
        </p:nvSpPr>
        <p:spPr/>
        <p:txBody>
          <a:bodyPr/>
          <a:lstStyle/>
          <a:p>
            <a:pPr>
              <a:defRPr/>
            </a:pPr>
            <a:fld id="{2022A037-1B31-4FC8-A03A-4BA1D0FF75FE}" type="slidenum">
              <a:rPr lang="ru-RU" smtClean="0"/>
              <a:pPr>
                <a:defRPr/>
              </a:pPr>
              <a:t>8</a:t>
            </a:fld>
            <a:endParaRPr lang="ru-RU"/>
          </a:p>
        </p:txBody>
      </p:sp>
      <p:sp>
        <p:nvSpPr>
          <p:cNvPr id="5" name="TextBox 4">
            <a:extLst>
              <a:ext uri="{FF2B5EF4-FFF2-40B4-BE49-F238E27FC236}">
                <a16:creationId xmlns:a16="http://schemas.microsoft.com/office/drawing/2014/main" id="{F68D73EE-1E11-5606-D984-6B12A2C15F15}"/>
              </a:ext>
            </a:extLst>
          </p:cNvPr>
          <p:cNvSpPr txBox="1"/>
          <p:nvPr/>
        </p:nvSpPr>
        <p:spPr>
          <a:xfrm>
            <a:off x="2495600" y="2119961"/>
            <a:ext cx="7200800" cy="3757311"/>
          </a:xfrm>
          <a:prstGeom prst="rect">
            <a:avLst/>
          </a:prstGeom>
          <a:noFill/>
        </p:spPr>
        <p:txBody>
          <a:bodyPr wrap="square">
            <a:spAutoFit/>
          </a:bodyPr>
          <a:lstStyle/>
          <a:p>
            <a:pPr indent="342900">
              <a:lnSpc>
                <a:spcPct val="107000"/>
              </a:lnSpc>
              <a:spcBef>
                <a:spcPts val="1050"/>
              </a:spcBef>
              <a:spcAft>
                <a:spcPts val="800"/>
              </a:spcAft>
            </a:pPr>
            <a:r>
              <a:rPr lang="ru-RU" sz="3200" dirty="0">
                <a:latin typeface="Akrobat SemiBold" panose="00000700000000000000" pitchFamily="50" charset="-52"/>
              </a:rPr>
              <a:t>Обращаюсь сейчас к руководителям предприятий, научных и медицинских центров: пожалуйста, приглашайте к себе школьников, пусть ребята посмотрят цеха, как мне предлагали в одной из моих поездок, музеи, лаборатории. Прошу вас, обязательно включайтесь в эту работу.</a:t>
            </a:r>
          </a:p>
        </p:txBody>
      </p:sp>
      <p:sp>
        <p:nvSpPr>
          <p:cNvPr id="6" name="Заголовок 1">
            <a:extLst>
              <a:ext uri="{FF2B5EF4-FFF2-40B4-BE49-F238E27FC236}">
                <a16:creationId xmlns:a16="http://schemas.microsoft.com/office/drawing/2014/main" id="{350720EC-44F0-8B73-6E7D-56B166C6C0EA}"/>
              </a:ext>
            </a:extLst>
          </p:cNvPr>
          <p:cNvSpPr>
            <a:spLocks noGrp="1"/>
          </p:cNvSpPr>
          <p:nvPr>
            <p:ph type="title"/>
          </p:nvPr>
        </p:nvSpPr>
        <p:spPr>
          <a:xfrm>
            <a:off x="335360" y="548680"/>
            <a:ext cx="11521280" cy="778098"/>
          </a:xfrm>
        </p:spPr>
        <p:txBody>
          <a:bodyPr/>
          <a:lstStyle/>
          <a:p>
            <a:r>
              <a:rPr lang="ru-RU" sz="2600" dirty="0">
                <a:latin typeface="Akrobat Black" panose="00000A00000000000000" pitchFamily="50" charset="-52"/>
              </a:rPr>
              <a:t>Краткие ключевые тезисы Послания Президента Российской Федерации В.В. Путина Федеральному Собранию Российской Федерации</a:t>
            </a:r>
          </a:p>
        </p:txBody>
      </p:sp>
    </p:spTree>
    <p:extLst>
      <p:ext uri="{BB962C8B-B14F-4D97-AF65-F5344CB8AC3E}">
        <p14:creationId xmlns:p14="http://schemas.microsoft.com/office/powerpoint/2010/main" val="605939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CE149F-2293-FCB6-93BA-5C45B9B3DCD1}"/>
              </a:ext>
            </a:extLst>
          </p:cNvPr>
          <p:cNvSpPr>
            <a:spLocks noGrp="1"/>
          </p:cNvSpPr>
          <p:nvPr>
            <p:ph type="title"/>
          </p:nvPr>
        </p:nvSpPr>
        <p:spPr/>
        <p:txBody>
          <a:bodyPr/>
          <a:lstStyle/>
          <a:p>
            <a:r>
              <a:rPr lang="ru-RU" sz="2800" kern="1800" dirty="0">
                <a:effectLst/>
                <a:latin typeface="Akrobat Black" panose="00000A00000000000000" pitchFamily="50" charset="-52"/>
                <a:ea typeface="Times New Roman" panose="02020603050405020304" pitchFamily="18" charset="0"/>
                <a:cs typeface="Open Sans" panose="020B0606030504020204" pitchFamily="34" charset="0"/>
              </a:rPr>
              <a:t>Особенности отношений с самозанятыми:</a:t>
            </a:r>
            <a:br>
              <a:rPr lang="ru-RU" sz="2800" kern="1800" dirty="0">
                <a:effectLst/>
                <a:latin typeface="Akrobat Black" panose="00000A00000000000000" pitchFamily="50" charset="-52"/>
                <a:ea typeface="Times New Roman" panose="02020603050405020304" pitchFamily="18" charset="0"/>
                <a:cs typeface="Open Sans" panose="020B0606030504020204" pitchFamily="34" charset="0"/>
              </a:rPr>
            </a:br>
            <a:r>
              <a:rPr lang="ru-RU" sz="2800" kern="1800" dirty="0">
                <a:effectLst/>
                <a:latin typeface="Akrobat Black" panose="00000A00000000000000" pitchFamily="50" charset="-52"/>
                <a:ea typeface="Times New Roman" panose="02020603050405020304" pitchFamily="18" charset="0"/>
                <a:cs typeface="Open Sans" panose="020B0606030504020204" pitchFamily="34" charset="0"/>
              </a:rPr>
              <a:t>что необходимо учесть налогоплательщикам</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FF565C22-D54B-5339-EE18-65E05D14E7FE}"/>
              </a:ext>
            </a:extLst>
          </p:cNvPr>
          <p:cNvSpPr>
            <a:spLocks noGrp="1"/>
          </p:cNvSpPr>
          <p:nvPr>
            <p:ph idx="1"/>
          </p:nvPr>
        </p:nvSpPr>
        <p:spPr/>
        <p:txBody>
          <a:bodyPr/>
          <a:lstStyle/>
          <a:p>
            <a:pPr algn="just">
              <a:spcBef>
                <a:spcPts val="0"/>
              </a:spcBef>
              <a:spcAft>
                <a:spcPts val="0"/>
              </a:spcAft>
            </a:pPr>
            <a:r>
              <a:rPr lang="ru-RU" sz="2800" kern="0" dirty="0">
                <a:solidFill>
                  <a:srgbClr val="191919"/>
                </a:solidFill>
                <a:effectLst/>
                <a:latin typeface="Akrobat SemiBold" panose="00000700000000000000" pitchFamily="50" charset="-52"/>
                <a:ea typeface="Times New Roman" panose="02020603050405020304" pitchFamily="18" charset="0"/>
                <a:cs typeface="Times New Roman" panose="02020603050405020304" pitchFamily="18" charset="0"/>
              </a:rPr>
              <a:t>Минтруд установил лимит на работу с самозанятыми — под прицел попадут компании и ИП, которые работают с физлицом на НПД более трёх месяцев и платят ему более 20 000 рублей. </a:t>
            </a:r>
            <a:endParaRPr lang="ru-RU" sz="2800" kern="100" dirty="0">
              <a:effectLst/>
              <a:latin typeface="Akrobat SemiBold" panose="00000700000000000000" pitchFamily="50" charset="-52"/>
              <a:ea typeface="Calibri" panose="020F0502020204030204" pitchFamily="34" charset="0"/>
              <a:cs typeface="Times New Roman" panose="02020603050405020304" pitchFamily="18" charset="0"/>
            </a:endParaRPr>
          </a:p>
          <a:p>
            <a:pPr algn="just">
              <a:spcBef>
                <a:spcPts val="0"/>
              </a:spcBef>
              <a:spcAft>
                <a:spcPts val="0"/>
              </a:spcAft>
            </a:pPr>
            <a:r>
              <a:rPr lang="ru-RU" sz="2800" kern="0" dirty="0">
                <a:solidFill>
                  <a:srgbClr val="191919"/>
                </a:solidFill>
                <a:effectLst/>
                <a:latin typeface="Akrobat SemiBold" panose="00000700000000000000" pitchFamily="50" charset="-52"/>
                <a:ea typeface="Times New Roman" panose="02020603050405020304" pitchFamily="18" charset="0"/>
                <a:cs typeface="Times New Roman" panose="02020603050405020304" pitchFamily="18" charset="0"/>
              </a:rPr>
              <a:t>По новому </a:t>
            </a:r>
            <a:r>
              <a:rPr lang="ru-RU" sz="2800" kern="0" dirty="0">
                <a:solidFill>
                  <a:srgbClr val="191919"/>
                </a:solidFill>
                <a:latin typeface="Akrobat SemiBold" panose="00000700000000000000" pitchFamily="50" charset="-52"/>
                <a:cs typeface="Times New Roman" panose="02020603050405020304" pitchFamily="18" charset="0"/>
              </a:rPr>
              <a:t>закону № 565-ФЗ </a:t>
            </a:r>
            <a:r>
              <a:rPr lang="ru-RU" sz="2800" kern="0" dirty="0">
                <a:solidFill>
                  <a:srgbClr val="191919"/>
                </a:solidFill>
                <a:effectLst/>
                <a:latin typeface="Akrobat SemiBold" panose="00000700000000000000" pitchFamily="50" charset="-52"/>
                <a:ea typeface="Times New Roman" panose="02020603050405020304" pitchFamily="18" charset="0"/>
                <a:cs typeface="Times New Roman" panose="02020603050405020304" pitchFamily="18" charset="0"/>
              </a:rPr>
              <a:t>в регионах создадут специальные комиссии, которые вместе с ФНС и Рострудом будут выявлять компании с нарушениями порядка оформления трудовых отношений.</a:t>
            </a:r>
            <a:endParaRPr lang="ru-RU" sz="2800" kern="100" dirty="0">
              <a:effectLst/>
              <a:latin typeface="Akrobat SemiBold" panose="00000700000000000000" pitchFamily="50" charset="-52"/>
              <a:ea typeface="Calibri" panose="020F0502020204030204" pitchFamily="34" charset="0"/>
              <a:cs typeface="Times New Roman" panose="02020603050405020304" pitchFamily="18" charset="0"/>
            </a:endParaRPr>
          </a:p>
          <a:p>
            <a:pPr algn="just">
              <a:spcBef>
                <a:spcPts val="0"/>
              </a:spcBef>
              <a:spcAft>
                <a:spcPts val="0"/>
              </a:spcAft>
            </a:pPr>
            <a:r>
              <a:rPr lang="ru-RU" sz="2800" kern="0" dirty="0">
                <a:solidFill>
                  <a:srgbClr val="191919"/>
                </a:solidFill>
                <a:effectLst/>
                <a:latin typeface="Akrobat SemiBold" panose="00000700000000000000" pitchFamily="50" charset="-52"/>
                <a:ea typeface="Times New Roman" panose="02020603050405020304" pitchFamily="18" charset="0"/>
                <a:cs typeface="Times New Roman" panose="02020603050405020304" pitchFamily="18" charset="0"/>
              </a:rPr>
              <a:t>В дополнение к этому закону Минтруда разработало </a:t>
            </a:r>
            <a:r>
              <a:rPr lang="ru-RU" sz="2800" kern="0" dirty="0">
                <a:solidFill>
                  <a:srgbClr val="191919"/>
                </a:solidFill>
                <a:latin typeface="Akrobat SemiBold" panose="00000700000000000000" pitchFamily="50" charset="-52"/>
                <a:cs typeface="Times New Roman" panose="02020603050405020304" pitchFamily="18" charset="0"/>
                <a:hlinkClick r:id="rId2">
                  <a:extLst>
                    <a:ext uri="{A12FA001-AC4F-418D-AE19-62706E023703}">
                      <ahyp:hlinkClr xmlns:ahyp="http://schemas.microsoft.com/office/drawing/2018/hyperlinkcolor" val="tx"/>
                    </a:ext>
                  </a:extLst>
                </a:hlinkClick>
              </a:rPr>
              <a:t>приказ</a:t>
            </a:r>
            <a:r>
              <a:rPr lang="ru-RU" sz="2800" kern="0" dirty="0">
                <a:solidFill>
                  <a:srgbClr val="191919"/>
                </a:solidFill>
                <a:effectLst/>
                <a:latin typeface="Akrobat SemiBold" panose="00000700000000000000" pitchFamily="50" charset="-52"/>
                <a:ea typeface="Times New Roman" panose="02020603050405020304" pitchFamily="18" charset="0"/>
                <a:cs typeface="Times New Roman" panose="02020603050405020304" pitchFamily="18" charset="0"/>
              </a:rPr>
              <a:t>, где утвердило критерии отбора компаний и ИП для мониторинга. ФНС выберет такие компании и передаст информацию в Роструд и комиссии. Приказ вступил в силу с 1 марта 2024 года.</a:t>
            </a:r>
            <a:endParaRPr lang="ru-RU" sz="2800" kern="100" dirty="0">
              <a:effectLst/>
              <a:latin typeface="Akrobat SemiBold" panose="00000700000000000000" pitchFamily="50" charset="-52"/>
              <a:ea typeface="Calibri" panose="020F0502020204030204" pitchFamily="34" charset="0"/>
              <a:cs typeface="Times New Roman" panose="02020603050405020304" pitchFamily="18" charset="0"/>
            </a:endParaRPr>
          </a:p>
          <a:p>
            <a:endParaRPr lang="ru-RU"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CCF1C777-0770-ACC5-17F8-0377770D99B8}"/>
              </a:ext>
            </a:extLst>
          </p:cNvPr>
          <p:cNvSpPr>
            <a:spLocks noGrp="1"/>
          </p:cNvSpPr>
          <p:nvPr>
            <p:ph type="sldNum" sz="quarter" idx="12"/>
          </p:nvPr>
        </p:nvSpPr>
        <p:spPr/>
        <p:txBody>
          <a:bodyPr/>
          <a:lstStyle/>
          <a:p>
            <a:pPr>
              <a:defRPr/>
            </a:pPr>
            <a:fld id="{B6D3A00F-87C0-4526-ABFF-3562B9ADE8B6}" type="slidenum">
              <a:rPr lang="ru-RU" smtClean="0"/>
              <a:pPr>
                <a:defRPr/>
              </a:pPr>
              <a:t>9</a:t>
            </a:fld>
            <a:endParaRPr lang="ru-RU"/>
          </a:p>
        </p:txBody>
      </p:sp>
    </p:spTree>
    <p:extLst>
      <p:ext uri="{BB962C8B-B14F-4D97-AF65-F5344CB8AC3E}">
        <p14:creationId xmlns:p14="http://schemas.microsoft.com/office/powerpoint/2010/main" val="2811244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69C231-5D21-47D9-C13C-A2275DC6AF46}"/>
              </a:ext>
            </a:extLst>
          </p:cNvPr>
          <p:cNvSpPr>
            <a:spLocks noGrp="1"/>
          </p:cNvSpPr>
          <p:nvPr>
            <p:ph type="title"/>
          </p:nvPr>
        </p:nvSpPr>
        <p:spPr>
          <a:xfrm>
            <a:off x="335360" y="274638"/>
            <a:ext cx="11521280" cy="634082"/>
          </a:xfrm>
        </p:spPr>
        <p:txBody>
          <a:bodyPr/>
          <a:lstStyle/>
          <a:p>
            <a:r>
              <a:rPr lang="ru-RU" sz="2800" b="0" i="0" dirty="0">
                <a:effectLst/>
                <a:latin typeface="Akrobat Black" panose="00000A00000000000000" pitchFamily="50" charset="-52"/>
              </a:rPr>
              <a:t>Критерии оценки работодателя следующие:</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6F2EEA9F-E59A-01E1-E272-CD9F9C1CD21F}"/>
              </a:ext>
            </a:extLst>
          </p:cNvPr>
          <p:cNvSpPr>
            <a:spLocks noGrp="1"/>
          </p:cNvSpPr>
          <p:nvPr>
            <p:ph idx="1"/>
          </p:nvPr>
        </p:nvSpPr>
        <p:spPr>
          <a:xfrm>
            <a:off x="335360" y="850703"/>
            <a:ext cx="11521280" cy="5530625"/>
          </a:xfrm>
        </p:spPr>
        <p:txBody>
          <a:bodyPr/>
          <a:lstStyle/>
          <a:p>
            <a:pPr algn="just">
              <a:spcBef>
                <a:spcPts val="0"/>
              </a:spcBef>
              <a:buFont typeface="Arial" panose="020B0604020202020204" pitchFamily="34" charset="0"/>
              <a:buChar char="•"/>
            </a:pPr>
            <a:r>
              <a:rPr lang="ru-RU" sz="2400" b="0" i="0" dirty="0">
                <a:effectLst/>
                <a:latin typeface="Akrobat SemiBold" panose="00000700000000000000" pitchFamily="50" charset="-52"/>
              </a:rPr>
              <a:t>Дата регистрации самозанятого, дата Договора и дата первого чека в адрес работодателя равны или очень близки, что показывает, что самозанятый регистрируется по инициативе Заказчика-работодателя. Аналогично анализируются все самозанятые, от которых проходят чеки по этому работодателю, делается вывод о системном оформлении самозанятых этим Заказчиком;</a:t>
            </a:r>
          </a:p>
          <a:p>
            <a:pPr algn="just">
              <a:spcBef>
                <a:spcPts val="0"/>
              </a:spcBef>
              <a:buFont typeface="Arial" panose="020B0604020202020204" pitchFamily="34" charset="0"/>
              <a:buChar char="•"/>
            </a:pPr>
            <a:r>
              <a:rPr lang="ru-RU" sz="2400" b="0" i="0" dirty="0">
                <a:effectLst/>
                <a:latin typeface="Akrobat SemiBold" panose="00000700000000000000" pitchFamily="50" charset="-52"/>
              </a:rPr>
              <a:t>Предприятие на постоянной основе массово заключает договора с одними и теми же самозанятыми;</a:t>
            </a:r>
          </a:p>
          <a:p>
            <a:pPr algn="just">
              <a:spcBef>
                <a:spcPts val="0"/>
              </a:spcBef>
              <a:buFont typeface="Arial" panose="020B0604020202020204" pitchFamily="34" charset="0"/>
              <a:buChar char="•"/>
            </a:pPr>
            <a:r>
              <a:rPr lang="ru-RU" sz="2400" b="0" i="0" dirty="0">
                <a:effectLst/>
                <a:latin typeface="Akrobat SemiBold" panose="00000700000000000000" pitchFamily="50" charset="-52"/>
              </a:rPr>
              <a:t>Самозанятый оформляет чеки (получает доход) постоянно от одного и того же Заказчика, причем только от него, что может говорить о полной занятости на этом рабочем месте;</a:t>
            </a:r>
          </a:p>
          <a:p>
            <a:pPr algn="just">
              <a:spcBef>
                <a:spcPts val="0"/>
              </a:spcBef>
              <a:buFont typeface="Arial" panose="020B0604020202020204" pitchFamily="34" charset="0"/>
              <a:buChar char="•"/>
            </a:pPr>
            <a:r>
              <a:rPr lang="ru-RU" sz="2400" b="0" i="0" dirty="0">
                <a:effectLst/>
                <a:latin typeface="Akrobat SemiBold" panose="00000700000000000000" pitchFamily="50" charset="-52"/>
              </a:rPr>
              <a:t>Чеки самозанятого с этим Заказчиком проводятся ежемесячно или два раза в месяц на одинаковые или близкие суммы, похожие на получение заработной платы;</a:t>
            </a:r>
          </a:p>
          <a:p>
            <a:pPr algn="just">
              <a:spcBef>
                <a:spcPts val="0"/>
              </a:spcBef>
              <a:buFont typeface="Arial" panose="020B0604020202020204" pitchFamily="34" charset="0"/>
              <a:buChar char="•"/>
            </a:pPr>
            <a:r>
              <a:rPr lang="ru-RU" sz="2400" b="0" i="0" dirty="0">
                <a:effectLst/>
                <a:latin typeface="Akrobat SemiBold" panose="00000700000000000000" pitchFamily="50" charset="-52"/>
              </a:rPr>
              <a:t>Штат наемных сотрудников предприятия минимален, а количество договоров с самозанятыми большое, при этом вид деятельности самозанятых и предмет договора с ними совпадает с основным видом деятельности предприятия, т.е. сама коммерческая деятельность предприятия выполняется самозанятыми;</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B61D0222-9618-582E-03C9-79A9AB1BDB16}"/>
              </a:ext>
            </a:extLst>
          </p:cNvPr>
          <p:cNvSpPr>
            <a:spLocks noGrp="1"/>
          </p:cNvSpPr>
          <p:nvPr>
            <p:ph type="sldNum" sz="quarter" idx="12"/>
          </p:nvPr>
        </p:nvSpPr>
        <p:spPr/>
        <p:txBody>
          <a:bodyPr/>
          <a:lstStyle/>
          <a:p>
            <a:pPr>
              <a:defRPr/>
            </a:pPr>
            <a:fld id="{B6D3A00F-87C0-4526-ABFF-3562B9ADE8B6}" type="slidenum">
              <a:rPr lang="ru-RU" smtClean="0"/>
              <a:pPr>
                <a:defRPr/>
              </a:pPr>
              <a:t>10</a:t>
            </a:fld>
            <a:endParaRPr lang="ru-RU"/>
          </a:p>
        </p:txBody>
      </p:sp>
    </p:spTree>
    <p:extLst>
      <p:ext uri="{BB962C8B-B14F-4D97-AF65-F5344CB8AC3E}">
        <p14:creationId xmlns:p14="http://schemas.microsoft.com/office/powerpoint/2010/main" val="703121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69C231-5D21-47D9-C13C-A2275DC6AF46}"/>
              </a:ext>
            </a:extLst>
          </p:cNvPr>
          <p:cNvSpPr>
            <a:spLocks noGrp="1"/>
          </p:cNvSpPr>
          <p:nvPr>
            <p:ph type="title"/>
          </p:nvPr>
        </p:nvSpPr>
        <p:spPr>
          <a:xfrm>
            <a:off x="335360" y="274638"/>
            <a:ext cx="11521280" cy="634082"/>
          </a:xfrm>
        </p:spPr>
        <p:txBody>
          <a:bodyPr/>
          <a:lstStyle/>
          <a:p>
            <a:r>
              <a:rPr lang="ru-RU" sz="2800" b="0" i="0" dirty="0">
                <a:effectLst/>
                <a:latin typeface="Akrobat Black" panose="00000A00000000000000" pitchFamily="50" charset="-52"/>
              </a:rPr>
              <a:t>Критерии оценки работодателя следующие:</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6F2EEA9F-E59A-01E1-E272-CD9F9C1CD21F}"/>
              </a:ext>
            </a:extLst>
          </p:cNvPr>
          <p:cNvSpPr>
            <a:spLocks noGrp="1"/>
          </p:cNvSpPr>
          <p:nvPr>
            <p:ph idx="1"/>
          </p:nvPr>
        </p:nvSpPr>
        <p:spPr>
          <a:xfrm>
            <a:off x="335360" y="1052737"/>
            <a:ext cx="11521280" cy="5303614"/>
          </a:xfrm>
        </p:spPr>
        <p:txBody>
          <a:bodyPr/>
          <a:lstStyle/>
          <a:p>
            <a:pPr algn="l">
              <a:spcBef>
                <a:spcPts val="0"/>
              </a:spcBef>
              <a:buFont typeface="Arial" panose="020B0604020202020204" pitchFamily="34" charset="0"/>
              <a:buChar char="•"/>
            </a:pPr>
            <a:r>
              <a:rPr lang="ru-RU" sz="2400" b="0" i="0" dirty="0">
                <a:effectLst/>
                <a:latin typeface="Akrobat SemiBold" panose="00000700000000000000" pitchFamily="50" charset="-52"/>
              </a:rPr>
              <a:t>В Договоре с самозанятым перечислены выполняемые им ежедневно функции, а не конкретное разовое задание/проект. Соответственно и Акты выполненных работ оформляются формально, с заданной периодичностью (ежемесячно, к зарплате), без конкретного объема выполненной работы и оценки ее качественных результатов;</a:t>
            </a:r>
          </a:p>
          <a:p>
            <a:pPr algn="l">
              <a:spcBef>
                <a:spcPts val="0"/>
              </a:spcBef>
              <a:buFont typeface="Arial" panose="020B0604020202020204" pitchFamily="34" charset="0"/>
              <a:buChar char="•"/>
            </a:pPr>
            <a:r>
              <a:rPr lang="ru-RU" sz="2400" b="0" i="0" dirty="0">
                <a:effectLst/>
                <a:latin typeface="Akrobat SemiBold" panose="00000700000000000000" pitchFamily="50" charset="-52"/>
              </a:rPr>
              <a:t>В Договоре прописан график работы, штрафы за опоздание/прогул, приводятся почасовой или посуточный тариф, что также говорит о контроле рабочего времени, что для самозанятого невозможно;</a:t>
            </a:r>
          </a:p>
          <a:p>
            <a:pPr algn="l">
              <a:spcBef>
                <a:spcPts val="0"/>
              </a:spcBef>
              <a:buFont typeface="Arial" panose="020B0604020202020204" pitchFamily="34" charset="0"/>
              <a:buChar char="•"/>
            </a:pPr>
            <a:r>
              <a:rPr lang="ru-RU" sz="2400" b="0" i="0" dirty="0">
                <a:effectLst/>
                <a:latin typeface="Akrobat SemiBold" panose="00000700000000000000" pitchFamily="50" charset="-52"/>
              </a:rPr>
              <a:t>В Договоре есть признаки контроля трудовой дисциплины, подчиненности самозанятого или подчиненности других сотрудников ему;</a:t>
            </a:r>
          </a:p>
          <a:p>
            <a:pPr algn="l">
              <a:spcBef>
                <a:spcPts val="0"/>
              </a:spcBef>
              <a:buFont typeface="Arial" panose="020B0604020202020204" pitchFamily="34" charset="0"/>
              <a:buChar char="•"/>
            </a:pPr>
            <a:r>
              <a:rPr lang="ru-RU" sz="2400" b="0" i="0" dirty="0">
                <a:effectLst/>
                <a:latin typeface="Akrobat SemiBold" panose="00000700000000000000" pitchFamily="50" charset="-52"/>
              </a:rPr>
              <a:t>В Договоре прописано, что инвентарь, расходные материалы, необходимую технику и инструменты для выполнения услуг самозанятым предоставляются Заказчиком. У самозанятого должны быть собственные расходы на ведение своего бизнеса;</a:t>
            </a:r>
          </a:p>
          <a:p>
            <a:pPr algn="l">
              <a:spcBef>
                <a:spcPts val="0"/>
              </a:spcBef>
              <a:buFont typeface="Arial" panose="020B0604020202020204" pitchFamily="34" charset="0"/>
              <a:buChar char="•"/>
            </a:pPr>
            <a:r>
              <a:rPr lang="ru-RU" sz="2400" b="0" i="0" dirty="0">
                <a:effectLst/>
                <a:latin typeface="Akrobat SemiBold" panose="00000700000000000000" pitchFamily="50" charset="-52"/>
              </a:rPr>
              <a:t>У самозанятого имеется свое рабочее место на территории Заказчика и он не платит за это арендную плату.</a:t>
            </a:r>
          </a:p>
          <a:p>
            <a:pPr>
              <a:spcBef>
                <a:spcPts val="0"/>
              </a:spcBef>
            </a:pP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B61D0222-9618-582E-03C9-79A9AB1BDB16}"/>
              </a:ext>
            </a:extLst>
          </p:cNvPr>
          <p:cNvSpPr>
            <a:spLocks noGrp="1"/>
          </p:cNvSpPr>
          <p:nvPr>
            <p:ph type="sldNum" sz="quarter" idx="12"/>
          </p:nvPr>
        </p:nvSpPr>
        <p:spPr/>
        <p:txBody>
          <a:bodyPr/>
          <a:lstStyle/>
          <a:p>
            <a:pPr>
              <a:defRPr/>
            </a:pPr>
            <a:fld id="{B6D3A00F-87C0-4526-ABFF-3562B9ADE8B6}" type="slidenum">
              <a:rPr lang="ru-RU" smtClean="0"/>
              <a:pPr>
                <a:defRPr/>
              </a:pPr>
              <a:t>11</a:t>
            </a:fld>
            <a:endParaRPr lang="ru-RU" dirty="0"/>
          </a:p>
        </p:txBody>
      </p:sp>
    </p:spTree>
    <p:extLst>
      <p:ext uri="{BB962C8B-B14F-4D97-AF65-F5344CB8AC3E}">
        <p14:creationId xmlns:p14="http://schemas.microsoft.com/office/powerpoint/2010/main" val="1192401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B866AF-C102-2CCC-FEBA-546368088D87}"/>
              </a:ext>
            </a:extLst>
          </p:cNvPr>
          <p:cNvSpPr>
            <a:spLocks noGrp="1"/>
          </p:cNvSpPr>
          <p:nvPr>
            <p:ph type="title"/>
          </p:nvPr>
        </p:nvSpPr>
        <p:spPr>
          <a:xfrm>
            <a:off x="609600" y="274638"/>
            <a:ext cx="10972800" cy="562074"/>
          </a:xfrm>
        </p:spPr>
        <p:txBody>
          <a:bodyPr/>
          <a:lstStyle/>
          <a:p>
            <a:r>
              <a:rPr lang="ru-RU" sz="2800" kern="1800" dirty="0">
                <a:solidFill>
                  <a:srgbClr val="1C1C1C"/>
                </a:solidFill>
                <a:effectLst/>
                <a:latin typeface="Akrobat Black" panose="00000A00000000000000" pitchFamily="50" charset="-52"/>
                <a:ea typeface="Times New Roman" panose="02020603050405020304" pitchFamily="18" charset="0"/>
                <a:cs typeface="Times New Roman" panose="02020603050405020304" pitchFamily="18" charset="0"/>
              </a:rPr>
              <a:t>Порядок действий работодателя после того, как работник вернулся со </a:t>
            </a:r>
            <a:r>
              <a:rPr lang="ru-RU" sz="2800" kern="1800" dirty="0" err="1">
                <a:solidFill>
                  <a:srgbClr val="1C1C1C"/>
                </a:solidFill>
                <a:effectLst/>
                <a:latin typeface="Akrobat Black" panose="00000A00000000000000" pitchFamily="50" charset="-52"/>
                <a:ea typeface="Times New Roman" panose="02020603050405020304" pitchFamily="18" charset="0"/>
                <a:cs typeface="Times New Roman" panose="02020603050405020304" pitchFamily="18" charset="0"/>
              </a:rPr>
              <a:t>СВО</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4C01CC60-F07F-6A86-CE28-6D8E6E3FDD27}"/>
              </a:ext>
            </a:extLst>
          </p:cNvPr>
          <p:cNvSpPr>
            <a:spLocks noGrp="1"/>
          </p:cNvSpPr>
          <p:nvPr>
            <p:ph idx="1"/>
          </p:nvPr>
        </p:nvSpPr>
        <p:spPr>
          <a:xfrm>
            <a:off x="335360" y="980728"/>
            <a:ext cx="11521280" cy="5145437"/>
          </a:xfrm>
        </p:spPr>
        <p:txBody>
          <a:bodyPr/>
          <a:lstStyle/>
          <a:p>
            <a:pPr>
              <a:lnSpc>
                <a:spcPct val="90000"/>
              </a:lnSpc>
              <a:spcBef>
                <a:spcPts val="0"/>
              </a:spcBef>
            </a:pPr>
            <a:r>
              <a:rPr lang="ru-RU" sz="2400" kern="0" dirty="0">
                <a:effectLst/>
                <a:latin typeface="Akrobat SemiBold" panose="00000700000000000000" pitchFamily="50" charset="-52"/>
                <a:ea typeface="Calibri" panose="020F0502020204030204" pitchFamily="34" charset="0"/>
                <a:cs typeface="Times New Roman" panose="02020603050405020304" pitchFamily="18" charset="0"/>
              </a:rPr>
              <a:t>Действие трудового договора возобновляется в день выхода работника на работу. Работник обязан предупредить работодателя о своем выходе на работу не позднее чем за три рабочих дня. При отсутствии оснований для прекращения срочного трудового договора, предусмотренных </a:t>
            </a:r>
            <a:r>
              <a:rPr lang="ru-RU" sz="2400" u="none" strike="noStrike" kern="0" dirty="0">
                <a:solidFill>
                  <a:srgbClr val="0000FF"/>
                </a:solidFill>
                <a:effectLst/>
                <a:latin typeface="Akrobat SemiBold" panose="00000700000000000000" pitchFamily="50" charset="-52"/>
                <a:ea typeface="Calibri" panose="020F0502020204030204" pitchFamily="34" charset="0"/>
                <a:cs typeface="Times New Roman" panose="02020603050405020304" pitchFamily="18" charset="0"/>
                <a:hlinkClick r:id="rId2" action="ppaction://hlinkfile"/>
              </a:rPr>
              <a:t>частью одиннадцатой</a:t>
            </a:r>
            <a:r>
              <a:rPr lang="ru-RU" sz="2400" kern="0" dirty="0">
                <a:effectLst/>
                <a:latin typeface="Akrobat SemiBold" panose="00000700000000000000" pitchFamily="50" charset="-52"/>
                <a:ea typeface="Calibri" panose="020F0502020204030204" pitchFamily="34" charset="0"/>
                <a:cs typeface="Times New Roman" panose="02020603050405020304" pitchFamily="18" charset="0"/>
              </a:rPr>
              <a:t> настоящей статьи, срочный трудовой договор возобновляется на период, равный остатку срока действия данного трудового договора, исчисляемого на день приостановления его действия.</a:t>
            </a:r>
            <a:endParaRPr lang="ru-RU" sz="2400" kern="100" dirty="0">
              <a:effectLst/>
              <a:latin typeface="Akrobat SemiBold" panose="00000700000000000000" pitchFamily="50" charset="-52"/>
              <a:ea typeface="Calibri" panose="020F0502020204030204" pitchFamily="34" charset="0"/>
              <a:cs typeface="Times New Roman" panose="02020603050405020304" pitchFamily="18" charset="0"/>
            </a:endParaRPr>
          </a:p>
          <a:p>
            <a:pPr>
              <a:lnSpc>
                <a:spcPct val="90000"/>
              </a:lnSpc>
              <a:spcBef>
                <a:spcPts val="0"/>
              </a:spcBef>
            </a:pPr>
            <a:r>
              <a:rPr lang="ru-RU" sz="2400" kern="0" dirty="0">
                <a:effectLst/>
                <a:latin typeface="Akrobat SemiBold" panose="00000700000000000000" pitchFamily="50" charset="-52"/>
                <a:ea typeface="Calibri" panose="020F0502020204030204" pitchFamily="34" charset="0"/>
              </a:rPr>
              <a:t>В случае, если работник не вышел на работу по истечении трех месяцев после окончания прохождения им военной службы по мобилизации или военной службы по контракту, заключенному в соответствии с </a:t>
            </a:r>
            <a:r>
              <a:rPr lang="ru-RU" sz="2400" u="none" strike="noStrike" kern="0" dirty="0">
                <a:solidFill>
                  <a:srgbClr val="0000FF"/>
                </a:solidFill>
                <a:effectLst/>
                <a:latin typeface="Akrobat SemiBold" panose="00000700000000000000" pitchFamily="50" charset="-52"/>
                <a:ea typeface="Calibri" panose="020F0502020204030204" pitchFamily="34" charset="0"/>
                <a:hlinkClick r:id="rId3"/>
              </a:rPr>
              <a:t>пунктом 7 статьи 38</a:t>
            </a:r>
            <a:r>
              <a:rPr lang="ru-RU" sz="2400" kern="0" dirty="0">
                <a:effectLst/>
                <a:latin typeface="Akrobat SemiBold" panose="00000700000000000000" pitchFamily="50" charset="-52"/>
                <a:ea typeface="Calibri" panose="020F0502020204030204" pitchFamily="34" charset="0"/>
              </a:rPr>
              <a:t> Федерального закона от 28 марта 1998 года N 53-ФЗ "О воинской обязанности и военной службе", либо после окончания действия заключенного им контракта о добровольном содействии в выполнении задач, возложенных на Вооруженные Силы Российской Федерации или войска национальной гвардии Российской Федерации, расторжение трудового договора с работником осуществляется по инициативе работодателя по основанию, предусмотренному </a:t>
            </a:r>
            <a:r>
              <a:rPr lang="ru-RU" sz="2400" u="none" strike="noStrike" kern="0" dirty="0">
                <a:solidFill>
                  <a:srgbClr val="0000FF"/>
                </a:solidFill>
                <a:effectLst/>
                <a:latin typeface="Akrobat SemiBold" panose="00000700000000000000" pitchFamily="50" charset="-52"/>
                <a:ea typeface="Calibri" panose="020F0502020204030204" pitchFamily="34" charset="0"/>
                <a:hlinkClick r:id="rId4"/>
              </a:rPr>
              <a:t>пунктом 13.1 части первой статьи 81</a:t>
            </a:r>
            <a:r>
              <a:rPr lang="ru-RU" sz="2400" kern="0" dirty="0">
                <a:effectLst/>
                <a:latin typeface="Akrobat SemiBold" panose="00000700000000000000" pitchFamily="50" charset="-52"/>
                <a:ea typeface="Calibri" panose="020F0502020204030204" pitchFamily="34" charset="0"/>
              </a:rPr>
              <a:t> настоящего Кодекса. </a:t>
            </a:r>
            <a:endParaRPr lang="ru-RU" sz="40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CD49E089-8958-872A-2FD1-79CBDB3C3698}"/>
              </a:ext>
            </a:extLst>
          </p:cNvPr>
          <p:cNvSpPr>
            <a:spLocks noGrp="1"/>
          </p:cNvSpPr>
          <p:nvPr>
            <p:ph type="sldNum" sz="quarter" idx="12"/>
          </p:nvPr>
        </p:nvSpPr>
        <p:spPr/>
        <p:txBody>
          <a:bodyPr/>
          <a:lstStyle/>
          <a:p>
            <a:pPr>
              <a:defRPr/>
            </a:pPr>
            <a:fld id="{B6D3A00F-87C0-4526-ABFF-3562B9ADE8B6}" type="slidenum">
              <a:rPr lang="ru-RU" smtClean="0"/>
              <a:pPr>
                <a:defRPr/>
              </a:pPr>
              <a:t>12</a:t>
            </a:fld>
            <a:endParaRPr lang="ru-RU"/>
          </a:p>
        </p:txBody>
      </p:sp>
    </p:spTree>
    <p:extLst>
      <p:ext uri="{BB962C8B-B14F-4D97-AF65-F5344CB8AC3E}">
        <p14:creationId xmlns:p14="http://schemas.microsoft.com/office/powerpoint/2010/main" val="394750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2AAE36-F7A0-A298-1707-8653FF0810E9}"/>
              </a:ext>
            </a:extLst>
          </p:cNvPr>
          <p:cNvSpPr>
            <a:spLocks noGrp="1"/>
          </p:cNvSpPr>
          <p:nvPr>
            <p:ph type="title"/>
          </p:nvPr>
        </p:nvSpPr>
        <p:spPr/>
        <p:txBody>
          <a:bodyPr/>
          <a:lstStyle/>
          <a:p>
            <a:r>
              <a:rPr lang="ru-RU" sz="3200" dirty="0">
                <a:latin typeface="Akrobat Black" panose="00000A00000000000000" pitchFamily="50" charset="-52"/>
              </a:rPr>
              <a:t>Правительство субсидирует работодателям наем участников СВО и их родственников</a:t>
            </a:r>
          </a:p>
        </p:txBody>
      </p:sp>
      <p:sp>
        <p:nvSpPr>
          <p:cNvPr id="3" name="Объект 2">
            <a:extLst>
              <a:ext uri="{FF2B5EF4-FFF2-40B4-BE49-F238E27FC236}">
                <a16:creationId xmlns:a16="http://schemas.microsoft.com/office/drawing/2014/main" id="{7C0F1FD4-7BC2-DC70-71EB-F525C002070B}"/>
              </a:ext>
            </a:extLst>
          </p:cNvPr>
          <p:cNvSpPr>
            <a:spLocks noGrp="1"/>
          </p:cNvSpPr>
          <p:nvPr>
            <p:ph idx="1"/>
          </p:nvPr>
        </p:nvSpPr>
        <p:spPr>
          <a:xfrm>
            <a:off x="335360" y="1417638"/>
            <a:ext cx="11521280" cy="5107705"/>
          </a:xfrm>
        </p:spPr>
        <p:txBody>
          <a:bodyPr/>
          <a:lstStyle/>
          <a:p>
            <a:pPr marL="0" indent="0">
              <a:spcBef>
                <a:spcPts val="0"/>
              </a:spcBef>
              <a:buNone/>
            </a:pPr>
            <a:r>
              <a:rPr lang="ru-RU" sz="2600" kern="0" dirty="0">
                <a:effectLst/>
                <a:latin typeface="Akrobat SemiBold" panose="00000700000000000000" pitchFamily="50" charset="-52"/>
                <a:ea typeface="Times New Roman" panose="02020603050405020304" pitchFamily="18" charset="0"/>
              </a:rPr>
              <a:t>Трудоустройство участников СВО, уволенных с военной службы, является субсидируемым.</a:t>
            </a:r>
          </a:p>
          <a:p>
            <a:pPr algn="l" fontAlgn="base">
              <a:spcBef>
                <a:spcPts val="0"/>
              </a:spcBef>
            </a:pPr>
            <a:r>
              <a:rPr lang="ru-RU" sz="2000" b="1" i="0" dirty="0">
                <a:solidFill>
                  <a:srgbClr val="000000"/>
                </a:solidFill>
                <a:effectLst/>
                <a:latin typeface="Akrobat SemiBold" panose="00000700000000000000" pitchFamily="50" charset="-52"/>
              </a:rPr>
              <a:t>С 10 мая вступили в силу поправки в программу субсидирования найма. А именно, расширен перечень категорий граждан, при трудоустройстве которых работодатель может получить частичную компенсацию расходов на выплату зарплаты.</a:t>
            </a:r>
          </a:p>
          <a:p>
            <a:pPr algn="l" fontAlgn="base">
              <a:spcBef>
                <a:spcPts val="0"/>
              </a:spcBef>
            </a:pPr>
            <a:r>
              <a:rPr lang="ru-RU" sz="2000" b="0" i="0" dirty="0">
                <a:solidFill>
                  <a:srgbClr val="000000"/>
                </a:solidFill>
                <a:effectLst/>
                <a:latin typeface="Akrobat SemiBold" panose="00000700000000000000" pitchFamily="50" charset="-52"/>
              </a:rPr>
              <a:t>Теперь зарплатные субсидии могут получить работодатели, которые трудоустроили:</a:t>
            </a:r>
          </a:p>
          <a:p>
            <a:pPr lvl="1">
              <a:spcBef>
                <a:spcPts val="0"/>
              </a:spcBef>
            </a:pPr>
            <a:r>
              <a:rPr lang="ru-RU" sz="2000" b="0" i="0" dirty="0">
                <a:solidFill>
                  <a:srgbClr val="000000"/>
                </a:solidFill>
                <a:effectLst/>
                <a:latin typeface="Akrobat SemiBold" panose="00000700000000000000" pitchFamily="50" charset="-52"/>
              </a:rPr>
              <a:t>ветеранов боевых действий, которые принимали участие (содействовали выполнению задач) в СВО на территориях ДНР, ЛНР и Украины (с 24.02.2022), Запорожской и Херсонской областей (с 30.09.2022), и были уволены с военной службы;</a:t>
            </a:r>
          </a:p>
          <a:p>
            <a:pPr lvl="1">
              <a:spcBef>
                <a:spcPts val="0"/>
              </a:spcBef>
            </a:pPr>
            <a:r>
              <a:rPr lang="ru-RU" sz="2000" b="0" i="0" dirty="0">
                <a:solidFill>
                  <a:srgbClr val="000000"/>
                </a:solidFill>
                <a:effectLst/>
                <a:latin typeface="Akrobat SemiBold" panose="00000700000000000000" pitchFamily="50" charset="-52"/>
              </a:rPr>
              <a:t>лиц, которые в соответствии с решениями органов власти ДНР и ЛНР принимали участие в боевых действиях в составе Вооруженных Сил ДНР, Народной милиции ЛНР, воинских формирований и органов ДНР и ЛНР (с 11.05.2014);</a:t>
            </a:r>
          </a:p>
          <a:p>
            <a:pPr lvl="1">
              <a:spcBef>
                <a:spcPts val="0"/>
              </a:spcBef>
            </a:pPr>
            <a:r>
              <a:rPr lang="ru-RU" sz="2000" b="0" i="0" dirty="0">
                <a:solidFill>
                  <a:srgbClr val="000000"/>
                </a:solidFill>
                <a:effectLst/>
                <a:latin typeface="Akrobat SemiBold" panose="00000700000000000000" pitchFamily="50" charset="-52"/>
              </a:rPr>
              <a:t>членов семей названных выше лиц, погибших (умерших) при выполнении задач в ходе СВО (боевых действий), а также умерших после увольнения с военной службы, если смерть таких лиц наступила вследствие увечья (ранения, травмы, контузии) или заболевания, полученных ими при выполнении задач в ходе СВО (боевых действий).</a:t>
            </a:r>
            <a:endParaRPr lang="ru-RU" sz="20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FCC9AB15-385B-8712-AA65-64490C845082}"/>
              </a:ext>
            </a:extLst>
          </p:cNvPr>
          <p:cNvSpPr>
            <a:spLocks noGrp="1"/>
          </p:cNvSpPr>
          <p:nvPr>
            <p:ph type="sldNum" sz="quarter" idx="12"/>
          </p:nvPr>
        </p:nvSpPr>
        <p:spPr/>
        <p:txBody>
          <a:bodyPr/>
          <a:lstStyle/>
          <a:p>
            <a:pPr>
              <a:defRPr/>
            </a:pPr>
            <a:fld id="{B6D3A00F-87C0-4526-ABFF-3562B9ADE8B6}" type="slidenum">
              <a:rPr lang="ru-RU" smtClean="0"/>
              <a:pPr>
                <a:defRPr/>
              </a:pPr>
              <a:t>13</a:t>
            </a:fld>
            <a:endParaRPr lang="ru-RU"/>
          </a:p>
        </p:txBody>
      </p:sp>
    </p:spTree>
    <p:extLst>
      <p:ext uri="{BB962C8B-B14F-4D97-AF65-F5344CB8AC3E}">
        <p14:creationId xmlns:p14="http://schemas.microsoft.com/office/powerpoint/2010/main" val="1308571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2AAE36-F7A0-A298-1707-8653FF0810E9}"/>
              </a:ext>
            </a:extLst>
          </p:cNvPr>
          <p:cNvSpPr>
            <a:spLocks noGrp="1"/>
          </p:cNvSpPr>
          <p:nvPr>
            <p:ph type="title"/>
          </p:nvPr>
        </p:nvSpPr>
        <p:spPr/>
        <p:txBody>
          <a:bodyPr/>
          <a:lstStyle/>
          <a:p>
            <a:r>
              <a:rPr lang="ru-RU" sz="3200" dirty="0">
                <a:latin typeface="Akrobat Black" panose="00000A00000000000000" pitchFamily="50" charset="-52"/>
              </a:rPr>
              <a:t>Правительство субсидирует работодателям наем участников СВО и их родственников</a:t>
            </a:r>
          </a:p>
        </p:txBody>
      </p:sp>
      <p:sp>
        <p:nvSpPr>
          <p:cNvPr id="3" name="Объект 2">
            <a:extLst>
              <a:ext uri="{FF2B5EF4-FFF2-40B4-BE49-F238E27FC236}">
                <a16:creationId xmlns:a16="http://schemas.microsoft.com/office/drawing/2014/main" id="{7C0F1FD4-7BC2-DC70-71EB-F525C002070B}"/>
              </a:ext>
            </a:extLst>
          </p:cNvPr>
          <p:cNvSpPr>
            <a:spLocks noGrp="1"/>
          </p:cNvSpPr>
          <p:nvPr>
            <p:ph idx="1"/>
          </p:nvPr>
        </p:nvSpPr>
        <p:spPr>
          <a:xfrm>
            <a:off x="335360" y="1417639"/>
            <a:ext cx="11521280" cy="4938712"/>
          </a:xfrm>
        </p:spPr>
        <p:txBody>
          <a:bodyPr/>
          <a:lstStyle/>
          <a:p>
            <a:pPr algn="l" fontAlgn="base">
              <a:spcBef>
                <a:spcPts val="0"/>
              </a:spcBef>
              <a:spcAft>
                <a:spcPts val="800"/>
              </a:spcAft>
            </a:pPr>
            <a:r>
              <a:rPr lang="ru-RU" sz="2400" b="0" i="0" dirty="0">
                <a:solidFill>
                  <a:srgbClr val="000000"/>
                </a:solidFill>
                <a:effectLst/>
                <a:latin typeface="Akrobat SemiBold" panose="00000700000000000000" pitchFamily="50" charset="-52"/>
              </a:rPr>
              <a:t>Чтобы претендовать на субсидию, работодатель должен отвечать определенным требованиям. В частности, не иметь задолженности по налогам и взносам, превышающей 10 000 рублей, а также не иметь долгов по зарплате.</a:t>
            </a:r>
          </a:p>
          <a:p>
            <a:pPr algn="l" fontAlgn="base">
              <a:spcBef>
                <a:spcPts val="0"/>
              </a:spcBef>
              <a:spcAft>
                <a:spcPts val="800"/>
              </a:spcAft>
            </a:pPr>
            <a:r>
              <a:rPr lang="ru-RU" sz="2400" b="0" i="0" dirty="0">
                <a:solidFill>
                  <a:srgbClr val="000000"/>
                </a:solidFill>
                <a:effectLst/>
                <a:latin typeface="Akrobat SemiBold" panose="00000700000000000000" pitchFamily="50" charset="-52"/>
              </a:rPr>
              <a:t>Сумма субсидии в расчете на каждого трудоустроенного равна трем МРОТ по состоянию на 01.01.2023 (т.е. 16 242 руб.), увеличенным на сумму страховых взносов и районный коэффициент.</a:t>
            </a:r>
          </a:p>
          <a:p>
            <a:pPr algn="l" fontAlgn="base">
              <a:spcBef>
                <a:spcPts val="0"/>
              </a:spcBef>
              <a:spcAft>
                <a:spcPts val="800"/>
              </a:spcAft>
            </a:pPr>
            <a:r>
              <a:rPr lang="ru-RU" sz="2400" b="0" i="0" dirty="0">
                <a:solidFill>
                  <a:srgbClr val="000000"/>
                </a:solidFill>
                <a:effectLst/>
                <a:latin typeface="Akrobat SemiBold" panose="00000700000000000000" pitchFamily="50" charset="-52"/>
              </a:rPr>
              <a:t>Выплата производится тремя равными частями: первая треть - по истечении месяца с трудоустройства работника, вторая – через три месяца, третья – через шесть месяцев.</a:t>
            </a:r>
          </a:p>
          <a:p>
            <a:pPr algn="l" fontAlgn="base">
              <a:spcBef>
                <a:spcPts val="0"/>
              </a:spcBef>
              <a:spcAft>
                <a:spcPts val="800"/>
              </a:spcAft>
            </a:pPr>
            <a:r>
              <a:rPr lang="ru-RU" sz="2400" b="0" i="0" dirty="0">
                <a:solidFill>
                  <a:srgbClr val="000000"/>
                </a:solidFill>
                <a:effectLst/>
                <a:latin typeface="Akrobat SemiBold" panose="00000700000000000000" pitchFamily="50" charset="-52"/>
              </a:rPr>
              <a:t>Чтобы получить субсидию, работодателю нужно обратиться в центр занятости для подбора специалистов под имеющиеся вакансии. Сделать это можно дистанционно через личный кабинет на портале «Работа России». После этого потребуется направить в СФР заявление на субсидию - дистанционно через систему «Соцстрах».</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FCC9AB15-385B-8712-AA65-64490C845082}"/>
              </a:ext>
            </a:extLst>
          </p:cNvPr>
          <p:cNvSpPr>
            <a:spLocks noGrp="1"/>
          </p:cNvSpPr>
          <p:nvPr>
            <p:ph type="sldNum" sz="quarter" idx="12"/>
          </p:nvPr>
        </p:nvSpPr>
        <p:spPr/>
        <p:txBody>
          <a:bodyPr/>
          <a:lstStyle/>
          <a:p>
            <a:pPr>
              <a:defRPr/>
            </a:pPr>
            <a:fld id="{B6D3A00F-87C0-4526-ABFF-3562B9ADE8B6}" type="slidenum">
              <a:rPr lang="ru-RU" smtClean="0"/>
              <a:pPr>
                <a:defRPr/>
              </a:pPr>
              <a:t>14</a:t>
            </a:fld>
            <a:endParaRPr lang="ru-RU"/>
          </a:p>
        </p:txBody>
      </p:sp>
    </p:spTree>
    <p:extLst>
      <p:ext uri="{BB962C8B-B14F-4D97-AF65-F5344CB8AC3E}">
        <p14:creationId xmlns:p14="http://schemas.microsoft.com/office/powerpoint/2010/main" val="2516101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C39C25-153A-BE03-167B-3B9123163A26}"/>
              </a:ext>
            </a:extLst>
          </p:cNvPr>
          <p:cNvSpPr>
            <a:spLocks noGrp="1"/>
          </p:cNvSpPr>
          <p:nvPr>
            <p:ph type="title"/>
          </p:nvPr>
        </p:nvSpPr>
        <p:spPr/>
        <p:txBody>
          <a:bodyPr/>
          <a:lstStyle/>
          <a:p>
            <a:r>
              <a:rPr lang="ru-RU" sz="2800" b="0" i="0" dirty="0">
                <a:solidFill>
                  <a:srgbClr val="333333"/>
                </a:solidFill>
                <a:effectLst/>
                <a:latin typeface="Akrobat Black" panose="00000A00000000000000" pitchFamily="50" charset="-52"/>
              </a:rPr>
              <a:t>Закон Владимирской области от 07.07.2023 </a:t>
            </a:r>
            <a:r>
              <a:rPr lang="en-US" sz="2800" b="0" i="0" dirty="0">
                <a:solidFill>
                  <a:srgbClr val="333333"/>
                </a:solidFill>
                <a:effectLst/>
                <a:latin typeface="Akrobat Black" panose="00000A00000000000000" pitchFamily="50" charset="-52"/>
              </a:rPr>
              <a:t>N</a:t>
            </a:r>
            <a:r>
              <a:rPr lang="ru-RU" sz="2800" b="0" i="0" dirty="0">
                <a:solidFill>
                  <a:srgbClr val="333333"/>
                </a:solidFill>
                <a:effectLst/>
                <a:latin typeface="Akrobat Black" panose="00000A00000000000000" pitchFamily="50" charset="-52"/>
              </a:rPr>
              <a:t> 89-ОЗ</a:t>
            </a:r>
            <a:br>
              <a:rPr lang="ru-RU" sz="2800" dirty="0">
                <a:latin typeface="Akrobat Black" panose="00000A00000000000000" pitchFamily="50" charset="-52"/>
              </a:rPr>
            </a:br>
            <a:r>
              <a:rPr lang="ru-RU" sz="2800" b="0" i="0" dirty="0">
                <a:solidFill>
                  <a:srgbClr val="333333"/>
                </a:solidFill>
                <a:effectLst/>
                <a:latin typeface="Akrobat Black" panose="00000A00000000000000" pitchFamily="50" charset="-52"/>
              </a:rPr>
              <a:t>"О поддержке семейных предприятий во Владимирской области"</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557DAB9B-74CE-D5CF-6B5C-686D54225B69}"/>
              </a:ext>
            </a:extLst>
          </p:cNvPr>
          <p:cNvSpPr>
            <a:spLocks noGrp="1"/>
          </p:cNvSpPr>
          <p:nvPr>
            <p:ph idx="1"/>
          </p:nvPr>
        </p:nvSpPr>
        <p:spPr>
          <a:xfrm>
            <a:off x="335360" y="1417638"/>
            <a:ext cx="11521280" cy="5035697"/>
          </a:xfrm>
        </p:spPr>
        <p:txBody>
          <a:bodyPr/>
          <a:lstStyle/>
          <a:p>
            <a:pPr marL="800100" lvl="2" indent="0">
              <a:buNone/>
            </a:pPr>
            <a:r>
              <a:rPr lang="ru-RU" sz="3200" dirty="0">
                <a:solidFill>
                  <a:srgbClr val="1A1A1A"/>
                </a:solidFill>
                <a:latin typeface="Akrobat SemiBold" panose="00000700000000000000" pitchFamily="50" charset="-52"/>
              </a:rPr>
              <a:t>С</a:t>
            </a:r>
            <a:r>
              <a:rPr lang="ru-RU" sz="3200" b="0" i="0" dirty="0">
                <a:solidFill>
                  <a:srgbClr val="1A1A1A"/>
                </a:solidFill>
                <a:effectLst/>
                <a:latin typeface="Akrobat SemiBold" panose="00000700000000000000" pitchFamily="50" charset="-52"/>
              </a:rPr>
              <a:t>емейное предприятие</a:t>
            </a:r>
            <a:r>
              <a:rPr lang="ru-RU" b="0" i="0" dirty="0">
                <a:solidFill>
                  <a:srgbClr val="1A1A1A"/>
                </a:solidFill>
                <a:effectLst/>
                <a:latin typeface="Akrobat SemiBold" panose="00000700000000000000" pitchFamily="50" charset="-52"/>
              </a:rPr>
              <a:t> - субъект малого или среднего предпринимательства со среднесписочной численностью работников за предшествующий календарный год до пятнадцати человек, соответствующий одному или нескольким из следующих условий по итогам предыдущего календарного года:</a:t>
            </a:r>
          </a:p>
          <a:p>
            <a:pPr marL="450000" indent="-450000" algn="l">
              <a:spcBef>
                <a:spcPts val="0"/>
              </a:spcBef>
              <a:buNone/>
            </a:pPr>
            <a:r>
              <a:rPr lang="ru-RU" sz="2400" dirty="0">
                <a:solidFill>
                  <a:srgbClr val="1A1A1A"/>
                </a:solidFill>
                <a:latin typeface="Akrobat SemiBold" panose="00000700000000000000" pitchFamily="50" charset="-52"/>
              </a:rPr>
              <a:t>	</a:t>
            </a:r>
            <a:r>
              <a:rPr lang="ru-RU" sz="2000" b="0" i="0" dirty="0">
                <a:solidFill>
                  <a:srgbClr val="1A1A1A"/>
                </a:solidFill>
                <a:effectLst/>
                <a:latin typeface="Akrobat SemiBold" panose="00000700000000000000" pitchFamily="50" charset="-52"/>
              </a:rPr>
              <a:t>а) участники хозяйственного общества, хозяйственного товарищества, хозяйственного партнерства - члены одной семьи владеют суммарно более чем 50 процентами долей в уставном капитале общества с ограниченной ответственностью либо складочном капитале хозяйственного товарищества, хозяйственного партнерства или более чем 50 процентами голосующих акций акционерного общества, и один из членов семьи является единоличным исполнительным органом такого юридического лица либо председателем совета директоров (наблюдательного совета) хозяйственного общества или хотя бы на одного из членов семьи возложено ведение дел хозяйственного товарищества;</a:t>
            </a:r>
          </a:p>
          <a:p>
            <a:pPr marL="450000" indent="-450000" algn="l">
              <a:spcBef>
                <a:spcPts val="0"/>
              </a:spcBef>
              <a:buNone/>
            </a:pPr>
            <a:r>
              <a:rPr lang="ru-RU" sz="2000" b="0" i="0" dirty="0">
                <a:solidFill>
                  <a:srgbClr val="1A1A1A"/>
                </a:solidFill>
                <a:effectLst/>
                <a:latin typeface="Akrobat SemiBold" panose="00000700000000000000" pitchFamily="50" charset="-52"/>
              </a:rPr>
              <a:t>	б) не менее 50 процентов членов производственного кооператива, потребительского кооператива, крестьянского (фермерского) хозяйства относятся к членам одной семьи;</a:t>
            </a:r>
          </a:p>
          <a:p>
            <a:pPr marL="450000" indent="-450000" algn="l">
              <a:spcBef>
                <a:spcPts val="0"/>
              </a:spcBef>
              <a:buNone/>
            </a:pPr>
            <a:r>
              <a:rPr lang="ru-RU" sz="2000" dirty="0">
                <a:solidFill>
                  <a:srgbClr val="1A1A1A"/>
                </a:solidFill>
                <a:latin typeface="Akrobat SemiBold" panose="00000700000000000000" pitchFamily="50" charset="-52"/>
              </a:rPr>
              <a:t>	</a:t>
            </a:r>
            <a:r>
              <a:rPr lang="ru-RU" sz="2000" b="0" i="0" dirty="0">
                <a:solidFill>
                  <a:srgbClr val="1A1A1A"/>
                </a:solidFill>
                <a:effectLst/>
                <a:latin typeface="Akrobat SemiBold" panose="00000700000000000000" pitchFamily="50" charset="-52"/>
              </a:rPr>
              <a:t>в) не менее 50 процентов работников индивидуального предпринимателя, которые работают у него по основному месту работы, относятся к членам его семьи.</a:t>
            </a:r>
          </a:p>
        </p:txBody>
      </p:sp>
      <p:sp>
        <p:nvSpPr>
          <p:cNvPr id="4" name="Номер слайда 3">
            <a:extLst>
              <a:ext uri="{FF2B5EF4-FFF2-40B4-BE49-F238E27FC236}">
                <a16:creationId xmlns:a16="http://schemas.microsoft.com/office/drawing/2014/main" id="{7D7E2EB7-BE31-0677-E980-5C1B8064B0C1}"/>
              </a:ext>
            </a:extLst>
          </p:cNvPr>
          <p:cNvSpPr>
            <a:spLocks noGrp="1"/>
          </p:cNvSpPr>
          <p:nvPr>
            <p:ph type="sldNum" sz="quarter" idx="12"/>
          </p:nvPr>
        </p:nvSpPr>
        <p:spPr/>
        <p:txBody>
          <a:bodyPr/>
          <a:lstStyle/>
          <a:p>
            <a:pPr>
              <a:defRPr/>
            </a:pPr>
            <a:fld id="{B6D3A00F-87C0-4526-ABFF-3562B9ADE8B6}" type="slidenum">
              <a:rPr lang="ru-RU" smtClean="0"/>
              <a:pPr>
                <a:defRPr/>
              </a:pPr>
              <a:t>15</a:t>
            </a:fld>
            <a:endParaRPr lang="ru-RU"/>
          </a:p>
        </p:txBody>
      </p:sp>
    </p:spTree>
    <p:extLst>
      <p:ext uri="{BB962C8B-B14F-4D97-AF65-F5344CB8AC3E}">
        <p14:creationId xmlns:p14="http://schemas.microsoft.com/office/powerpoint/2010/main" val="144416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7C12C7-1CB8-E01D-2070-389A1AAFD18B}"/>
              </a:ext>
            </a:extLst>
          </p:cNvPr>
          <p:cNvSpPr>
            <a:spLocks noGrp="1"/>
          </p:cNvSpPr>
          <p:nvPr>
            <p:ph type="title"/>
          </p:nvPr>
        </p:nvSpPr>
        <p:spPr>
          <a:xfrm>
            <a:off x="609600" y="274638"/>
            <a:ext cx="10972800" cy="652945"/>
          </a:xfrm>
        </p:spPr>
        <p:txBody>
          <a:bodyPr/>
          <a:lstStyle/>
          <a:p>
            <a:r>
              <a:rPr lang="ru-RU" sz="2800" b="1" i="0" u="none" strike="noStrike" baseline="0" dirty="0">
                <a:latin typeface="Akrobat Black" panose="00000A00000000000000" pitchFamily="50" charset="-52"/>
              </a:rPr>
              <a:t>ОСНОВНЫЕ ИЗМЕНЕНИЯ В ТРУДОВОМ ЗАКОНОДАТЕЛЬСТВЕ В 2024 ГОДУ</a:t>
            </a:r>
            <a:endParaRPr lang="ru-RU" sz="2800" dirty="0">
              <a:latin typeface="Akrobat Black" panose="00000A00000000000000" pitchFamily="50" charset="-52"/>
            </a:endParaRPr>
          </a:p>
        </p:txBody>
      </p:sp>
      <p:sp>
        <p:nvSpPr>
          <p:cNvPr id="4" name="Номер слайда 3">
            <a:extLst>
              <a:ext uri="{FF2B5EF4-FFF2-40B4-BE49-F238E27FC236}">
                <a16:creationId xmlns:a16="http://schemas.microsoft.com/office/drawing/2014/main" id="{A86D5D89-9C44-F160-5C29-852C44309993}"/>
              </a:ext>
            </a:extLst>
          </p:cNvPr>
          <p:cNvSpPr>
            <a:spLocks noGrp="1"/>
          </p:cNvSpPr>
          <p:nvPr>
            <p:ph type="sldNum" sz="quarter" idx="12"/>
          </p:nvPr>
        </p:nvSpPr>
        <p:spPr/>
        <p:txBody>
          <a:bodyPr/>
          <a:lstStyle/>
          <a:p>
            <a:pPr>
              <a:defRPr/>
            </a:pPr>
            <a:fld id="{B6D3A00F-87C0-4526-ABFF-3562B9ADE8B6}" type="slidenum">
              <a:rPr lang="ru-RU" smtClean="0"/>
              <a:pPr>
                <a:defRPr/>
              </a:pPr>
              <a:t>16</a:t>
            </a:fld>
            <a:endParaRPr lang="ru-RU"/>
          </a:p>
        </p:txBody>
      </p:sp>
      <p:sp>
        <p:nvSpPr>
          <p:cNvPr id="6" name="TextBox 5">
            <a:extLst>
              <a:ext uri="{FF2B5EF4-FFF2-40B4-BE49-F238E27FC236}">
                <a16:creationId xmlns:a16="http://schemas.microsoft.com/office/drawing/2014/main" id="{1E905043-5154-62A5-27D6-757925B8C874}"/>
              </a:ext>
            </a:extLst>
          </p:cNvPr>
          <p:cNvSpPr txBox="1"/>
          <p:nvPr/>
        </p:nvSpPr>
        <p:spPr>
          <a:xfrm>
            <a:off x="335360" y="1124744"/>
            <a:ext cx="11521280" cy="5324535"/>
          </a:xfrm>
          <a:prstGeom prst="rect">
            <a:avLst/>
          </a:prstGeom>
          <a:noFill/>
        </p:spPr>
        <p:txBody>
          <a:bodyPr wrap="square">
            <a:spAutoFit/>
          </a:bodyPr>
          <a:lstStyle/>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марта</a:t>
            </a:r>
            <a:r>
              <a:rPr lang="ru-RU" sz="2000" b="0" i="0" u="none" strike="noStrike" baseline="0" dirty="0">
                <a:latin typeface="Akrobat SemiBold" panose="00000700000000000000" pitchFamily="50" charset="-52"/>
              </a:rPr>
              <a:t> увеличат минимальный заработок ряда высококвалифицированных иностранцев</a:t>
            </a:r>
            <a:endParaRPr lang="ru-RU" sz="20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algn="ctr"/>
            <a:endParaRPr lang="ru-RU" sz="2000" b="0" i="0" u="none" strike="noStrike" baseline="0" dirty="0">
              <a:latin typeface="Akrobat SemiBold" panose="00000700000000000000" pitchFamily="50" charset="-52"/>
            </a:endParaRPr>
          </a:p>
          <a:p>
            <a:pPr algn="ctr"/>
            <a:r>
              <a:rPr lang="ru-RU" sz="2000" b="1" i="0" u="none" strike="noStrike" baseline="0" dirty="0">
                <a:latin typeface="Akrobat SemiBold" panose="00000700000000000000" pitchFamily="50" charset="-52"/>
              </a:rPr>
              <a:t>Последние изменения:</a:t>
            </a:r>
            <a:endParaRPr lang="ru-RU" sz="2000" b="0" i="0" u="none" strike="noStrike" baseline="0" dirty="0">
              <a:latin typeface="Akrobat SemiBold" panose="00000700000000000000" pitchFamily="50" charset="-52"/>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25 февраля</a:t>
            </a:r>
            <a:r>
              <a:rPr lang="ru-RU" sz="2000" b="0" i="0" u="none" strike="noStrike" baseline="0" dirty="0">
                <a:latin typeface="Akrobat SemiBold" panose="00000700000000000000" pitchFamily="50" charset="-52"/>
              </a:rPr>
              <a:t> расширят трудовые гарантии для одиноких родителей;</a:t>
            </a:r>
            <a:endParaRPr lang="ru-RU" sz="2000" b="0" i="0" u="none" strike="noStrike" baseline="0" dirty="0">
              <a:latin typeface="Akrobat SemiBold" panose="00000700000000000000" pitchFamily="50" charset="-52"/>
              <a:hlinkClick r:id="rId3">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30 января</a:t>
            </a:r>
            <a:r>
              <a:rPr lang="ru-RU" sz="2000" b="0" i="0" u="none" strike="noStrike" baseline="0" dirty="0">
                <a:latin typeface="Akrobat SemiBold" panose="00000700000000000000" pitchFamily="50" charset="-52"/>
              </a:rPr>
              <a:t> вступили в силу поправки о компенсации за задержку </a:t>
            </a:r>
            <a:r>
              <a:rPr lang="ru-RU" sz="2000" b="0" i="0" u="none" strike="noStrike" baseline="0" dirty="0" err="1">
                <a:latin typeface="Akrobat SemiBold" panose="00000700000000000000" pitchFamily="50" charset="-52"/>
              </a:rPr>
              <a:t>неначисленных</a:t>
            </a:r>
            <a:r>
              <a:rPr lang="ru-RU" sz="2000" b="0" i="0" u="none" strike="noStrike" baseline="0" dirty="0">
                <a:latin typeface="Akrobat SemiBold" panose="00000700000000000000" pitchFamily="50" charset="-52"/>
              </a:rPr>
              <a:t> выплат ;</a:t>
            </a:r>
            <a:endParaRPr lang="ru-RU" sz="2000" b="0" i="0" u="none" strike="noStrike" baseline="0" dirty="0">
              <a:latin typeface="Akrobat SemiBold" panose="00000700000000000000" pitchFamily="50" charset="-52"/>
              <a:hlinkClick r:id="rId4">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8 января</a:t>
            </a:r>
            <a:r>
              <a:rPr lang="ru-RU" sz="2000" b="0" i="0" u="none" strike="noStrike" baseline="0" dirty="0">
                <a:latin typeface="Akrobat SemiBold" panose="00000700000000000000" pitchFamily="50" charset="-52"/>
              </a:rPr>
              <a:t> расширили перечень индикаторов риска для проверок работодателей;</a:t>
            </a:r>
            <a:endParaRPr lang="ru-RU" sz="2000" b="0" i="0" u="none" strike="noStrike" baseline="0" dirty="0">
              <a:latin typeface="Akrobat SemiBold" panose="00000700000000000000" pitchFamily="50" charset="-52"/>
              <a:hlinkClick r:id="rId5">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7 января</a:t>
            </a:r>
            <a:r>
              <a:rPr lang="ru-RU" sz="2000" b="0" i="0" u="none" strike="noStrike" baseline="0" dirty="0">
                <a:latin typeface="Akrobat SemiBold" panose="00000700000000000000" pitchFamily="50" charset="-52"/>
              </a:rPr>
              <a:t> начала действовать новая форма ходатайства о привлечении высококвалифицированного иностранца; </a:t>
            </a:r>
            <a:endParaRPr lang="ru-RU" sz="2000" b="0" i="0" u="none" strike="noStrike" baseline="0" dirty="0">
              <a:latin typeface="Akrobat SemiBold" panose="00000700000000000000" pitchFamily="50" charset="-52"/>
              <a:hlinkClick r:id="rId6">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изменили ряд форм для работодателей, принимающих иностранцев;</a:t>
            </a:r>
            <a:endParaRPr lang="ru-RU" sz="2000" b="0" i="0" u="none" strike="noStrike" baseline="0" dirty="0">
              <a:latin typeface="Akrobat SemiBold" panose="00000700000000000000" pitchFamily="50" charset="-52"/>
              <a:hlinkClick r:id="rId7">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уточнили обязанности работодателей по информированию службы занятости; </a:t>
            </a:r>
            <a:endParaRPr lang="ru-RU" sz="2000" b="0" i="0" u="none" strike="noStrike" baseline="0" dirty="0">
              <a:latin typeface="Akrobat SemiBold" panose="00000700000000000000" pitchFamily="50" charset="-52"/>
              <a:hlinkClick r:id="rId8">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повысили предельный возраст отсрочки от армии для ИТ-специалистов;</a:t>
            </a:r>
            <a:endParaRPr lang="ru-RU" sz="2000" b="0" i="0" u="none" strike="noStrike" baseline="0" dirty="0">
              <a:latin typeface="Akrobat SemiBold" panose="00000700000000000000" pitchFamily="50" charset="-52"/>
              <a:hlinkClick r:id="rId9">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обновили правила аттестации медиков и фармацевтов на квалификационную категорию; </a:t>
            </a:r>
            <a:endParaRPr lang="ru-RU" sz="2000" b="0" i="0" u="none" strike="noStrike" baseline="0" dirty="0">
              <a:latin typeface="Akrobat SemiBold" panose="00000700000000000000" pitchFamily="50" charset="-52"/>
              <a:hlinkClick r:id="rId10">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заработал национальный стандарт для тех, кто хочет применять или уже применяет принципы ориентированности на человека</a:t>
            </a:r>
            <a:endParaRPr lang="ru-RU" sz="2000" b="0" i="0" u="none" strike="noStrike" baseline="0" dirty="0">
              <a:latin typeface="Akrobat SemiBold" panose="00000700000000000000" pitchFamily="50" charset="-52"/>
              <a:hlinkClick r:id="rId11">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С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размер МРОТ - 19242 руб. в меся</a:t>
            </a:r>
            <a:r>
              <a:rPr lang="ru-RU" sz="2000" dirty="0">
                <a:latin typeface="Akrobat SemiBold" panose="00000700000000000000" pitchFamily="50" charset="-52"/>
              </a:rPr>
              <a:t>ц;</a:t>
            </a:r>
            <a:endParaRPr lang="ru-RU" sz="2000" b="0" i="0" u="none" strike="noStrike" baseline="0" dirty="0">
              <a:latin typeface="Akrobat SemiBold" panose="00000700000000000000" pitchFamily="50" charset="-52"/>
              <a:hlinkClick r:id="rId12">
                <a:extLst>
                  <a:ext uri="{A12FA001-AC4F-418D-AE19-62706E023703}">
                    <ahyp:hlinkClr xmlns:ahyp="http://schemas.microsoft.com/office/drawing/2018/hyperlinkcolor" val="tx"/>
                  </a:ext>
                </a:extLst>
              </a:hlinkClick>
            </a:endParaRPr>
          </a:p>
          <a:p>
            <a:pPr marL="285750" indent="-285750" algn="just">
              <a:buFont typeface="Arial" panose="020B0604020202020204" pitchFamily="34" charset="0"/>
              <a:buChar char="•"/>
            </a:pPr>
            <a:r>
              <a:rPr lang="ru-RU" sz="2000" b="0" i="0" u="none" strike="noStrike" baseline="0" dirty="0">
                <a:latin typeface="Akrobat SemiBold" panose="00000700000000000000" pitchFamily="50" charset="-52"/>
              </a:rPr>
              <a:t>До </a:t>
            </a:r>
            <a:r>
              <a:rPr lang="ru-RU" sz="2000" b="1" i="0" u="none" strike="noStrike" baseline="0" dirty="0">
                <a:latin typeface="Akrobat SemiBold" panose="00000700000000000000" pitchFamily="50" charset="-52"/>
              </a:rPr>
              <a:t>1 января</a:t>
            </a:r>
            <a:r>
              <a:rPr lang="ru-RU" sz="2000" b="0" i="0" u="none" strike="noStrike" baseline="0" dirty="0">
                <a:latin typeface="Akrobat SemiBold" panose="00000700000000000000" pitchFamily="50" charset="-52"/>
              </a:rPr>
              <a:t> следовало привести численность иностранных работников в соответствие с их допустимой долей в отрасли.</a:t>
            </a:r>
            <a:endParaRPr lang="ru-RU" sz="2000" b="0" i="0" u="none" strike="noStrike" baseline="0" dirty="0">
              <a:latin typeface="Akrobat SemiBold" panose="00000700000000000000" pitchFamily="50" charset="-52"/>
              <a:hlinkClick r:id="rId1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535228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BA308C-B445-FCAF-DA7C-C44BE6E14477}"/>
              </a:ext>
            </a:extLst>
          </p:cNvPr>
          <p:cNvSpPr>
            <a:spLocks noGrp="1"/>
          </p:cNvSpPr>
          <p:nvPr>
            <p:ph type="title"/>
          </p:nvPr>
        </p:nvSpPr>
        <p:spPr/>
        <p:txBody>
          <a:bodyPr/>
          <a:lstStyle/>
          <a:p>
            <a:r>
              <a:rPr lang="ru-RU" sz="2800" b="1" i="0" u="none" strike="noStrike" baseline="0" dirty="0">
                <a:latin typeface="Akrobat Black" panose="00000A00000000000000" pitchFamily="50" charset="-52"/>
              </a:rPr>
              <a:t>С 1 марта 2024 года увеличат минимальный заработок ряда высококвалифицированных иностранцев</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6672B2E5-922A-45AA-9E13-45CCB50CE531}"/>
              </a:ext>
            </a:extLst>
          </p:cNvPr>
          <p:cNvSpPr>
            <a:spLocks noGrp="1"/>
          </p:cNvSpPr>
          <p:nvPr>
            <p:ph idx="1"/>
          </p:nvPr>
        </p:nvSpPr>
        <p:spPr>
          <a:xfrm>
            <a:off x="609600" y="2060848"/>
            <a:ext cx="10972800" cy="4065316"/>
          </a:xfrm>
        </p:spPr>
        <p:txBody>
          <a:bodyPr/>
          <a:lstStyle/>
          <a:p>
            <a:pPr marL="0" indent="0" algn="ctr">
              <a:buNone/>
            </a:pPr>
            <a:r>
              <a:rPr lang="ru-RU" sz="2800" b="0" i="0" strike="noStrike" baseline="0" dirty="0">
                <a:latin typeface="Akrobat SemiBold" panose="00000700000000000000" pitchFamily="50" charset="-52"/>
              </a:rPr>
              <a:t>Федеральный закон от 10.07.2023 N 316-ФЗ</a:t>
            </a:r>
          </a:p>
          <a:p>
            <a:pPr marL="0" indent="0" algn="just">
              <a:buNone/>
            </a:pPr>
            <a:endParaRPr lang="ru-RU" sz="1800" b="0" i="0" strike="noStrike" baseline="0" dirty="0">
              <a:latin typeface="Akrobat SemiBold" panose="00000700000000000000" pitchFamily="50" charset="-52"/>
            </a:endParaRPr>
          </a:p>
          <a:p>
            <a:pPr marL="0" indent="0" algn="just">
              <a:buNone/>
            </a:pPr>
            <a:r>
              <a:rPr lang="ru-RU" sz="2400" b="0" i="0" strike="noStrike" baseline="0" dirty="0">
                <a:latin typeface="Akrobat SemiBold" panose="00000700000000000000" pitchFamily="50" charset="-52"/>
              </a:rPr>
              <a:t>Большинству высококвалифицированных иностранных специалистов нужно будет платить не менее 750 тыс. руб. из расчета за один квартал.</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9020F4C0-3FC8-4C2F-DEC7-214F6418B116}"/>
              </a:ext>
            </a:extLst>
          </p:cNvPr>
          <p:cNvSpPr>
            <a:spLocks noGrp="1"/>
          </p:cNvSpPr>
          <p:nvPr>
            <p:ph type="sldNum" sz="quarter" idx="12"/>
          </p:nvPr>
        </p:nvSpPr>
        <p:spPr/>
        <p:txBody>
          <a:bodyPr/>
          <a:lstStyle/>
          <a:p>
            <a:pPr>
              <a:defRPr/>
            </a:pPr>
            <a:fld id="{B6D3A00F-87C0-4526-ABFF-3562B9ADE8B6}" type="slidenum">
              <a:rPr lang="ru-RU" smtClean="0"/>
              <a:pPr>
                <a:defRPr/>
              </a:pPr>
              <a:t>17</a:t>
            </a:fld>
            <a:endParaRPr lang="ru-RU"/>
          </a:p>
        </p:txBody>
      </p:sp>
    </p:spTree>
    <p:extLst>
      <p:ext uri="{BB962C8B-B14F-4D97-AF65-F5344CB8AC3E}">
        <p14:creationId xmlns:p14="http://schemas.microsoft.com/office/powerpoint/2010/main" val="3402378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ADA7F0-7865-D3DE-A41B-7B63B472F825}"/>
              </a:ext>
            </a:extLst>
          </p:cNvPr>
          <p:cNvSpPr>
            <a:spLocks noGrp="1"/>
          </p:cNvSpPr>
          <p:nvPr>
            <p:ph type="title"/>
          </p:nvPr>
        </p:nvSpPr>
        <p:spPr/>
        <p:txBody>
          <a:bodyPr/>
          <a:lstStyle/>
          <a:p>
            <a:r>
              <a:rPr lang="ru-RU" sz="2800" b="1" i="0" u="none" strike="noStrike" baseline="0" dirty="0">
                <a:latin typeface="Akrobat Black" panose="00000A00000000000000" pitchFamily="50" charset="-52"/>
              </a:rPr>
              <a:t>С 25 февраля 2024 года расширены трудовые гарантии</a:t>
            </a:r>
            <a:br>
              <a:rPr lang="ru-RU" sz="2800" b="1" i="0" u="none" strike="noStrike" baseline="0" dirty="0">
                <a:latin typeface="Akrobat Black" panose="00000A00000000000000" pitchFamily="50" charset="-52"/>
              </a:rPr>
            </a:br>
            <a:r>
              <a:rPr lang="ru-RU" sz="2800" b="1" i="0" u="none" strike="noStrike" baseline="0" dirty="0">
                <a:latin typeface="Akrobat Black" panose="00000A00000000000000" pitchFamily="50" charset="-52"/>
              </a:rPr>
              <a:t>для одиноких родителей</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79514067-1A3E-AA0B-D00E-3EB8D88C8FBE}"/>
              </a:ext>
            </a:extLst>
          </p:cNvPr>
          <p:cNvSpPr>
            <a:spLocks noGrp="1"/>
          </p:cNvSpPr>
          <p:nvPr>
            <p:ph idx="1"/>
          </p:nvPr>
        </p:nvSpPr>
        <p:spPr/>
        <p:txBody>
          <a:bodyPr/>
          <a:lstStyle/>
          <a:p>
            <a:pPr marL="0" indent="0" algn="ctr">
              <a:buNone/>
            </a:pPr>
            <a:r>
              <a:rPr lang="ru-RU" sz="2800" b="0" i="0" u="none" strike="noStrike" baseline="0" dirty="0">
                <a:latin typeface="Akrobat SemiBold" panose="00000700000000000000" pitchFamily="50" charset="-52"/>
              </a:rPr>
              <a:t>Федеральный закон от 14.02.2024 N 12-ФЗ</a:t>
            </a:r>
            <a:r>
              <a:rPr lang="ru-RU" sz="1800" b="0" i="0" u="none" strike="noStrike" baseline="0" dirty="0">
                <a:latin typeface="Akrobat SemiBold" panose="00000700000000000000" pitchFamily="50" charset="-52"/>
              </a:rPr>
              <a:t>	</a:t>
            </a:r>
            <a:endParaRPr lang="ru-RU" sz="18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marL="0" indent="0" algn="just">
              <a:buNone/>
            </a:pPr>
            <a:endParaRPr lang="ru-RU" sz="1800" b="0" i="0" u="none" strike="noStrike" baseline="0" dirty="0">
              <a:latin typeface="Akrobat SemiBold" panose="00000700000000000000" pitchFamily="50" charset="-52"/>
            </a:endParaRPr>
          </a:p>
          <a:p>
            <a:pPr marL="0" indent="0" algn="just">
              <a:buNone/>
            </a:pPr>
            <a:r>
              <a:rPr lang="ru-RU" sz="2400" b="0" i="0" u="none" strike="noStrike" baseline="0" dirty="0">
                <a:latin typeface="Akrobat SemiBold" panose="00000700000000000000" pitchFamily="50" charset="-52"/>
              </a:rPr>
              <a:t>Работодателям запретили увольнять по своей инициативе сотрудников, которые в одиночку воспитывают детей в возрасте до 16 лет. Ранее гарантия действовала, пока ребенку не исполнилось 14 лет.</a:t>
            </a:r>
            <a:endParaRPr lang="ru-RU" sz="2400" b="0" i="0" u="none" strike="noStrike" baseline="0" dirty="0">
              <a:latin typeface="Akrobat SemiBold" panose="00000700000000000000" pitchFamily="50" charset="-52"/>
              <a:hlinkClick r:id="rId3">
                <a:extLst>
                  <a:ext uri="{A12FA001-AC4F-418D-AE19-62706E023703}">
                    <ahyp:hlinkClr xmlns:ahyp="http://schemas.microsoft.com/office/drawing/2018/hyperlinkcolor" val="tx"/>
                  </a:ext>
                </a:extLst>
              </a:hlinkClick>
            </a:endParaRPr>
          </a:p>
          <a:p>
            <a:pPr marL="0" indent="0" algn="just">
              <a:buNone/>
            </a:pPr>
            <a:r>
              <a:rPr lang="ru-RU" sz="2400" b="0" i="0" u="none" strike="noStrike" baseline="0" dirty="0">
                <a:latin typeface="Akrobat SemiBold" panose="00000700000000000000" pitchFamily="50" charset="-52"/>
              </a:rPr>
              <a:t>В ряде случаев увольнение таких сотрудников по инициативе работодателя допускают, например, при ликвидации организации или однократном грубом нарушении обязанностей.</a:t>
            </a:r>
            <a:endParaRPr lang="ru-RU" sz="40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6F11A6E0-7F19-EDB0-BE34-03623193610E}"/>
              </a:ext>
            </a:extLst>
          </p:cNvPr>
          <p:cNvSpPr>
            <a:spLocks noGrp="1"/>
          </p:cNvSpPr>
          <p:nvPr>
            <p:ph type="sldNum" sz="quarter" idx="12"/>
          </p:nvPr>
        </p:nvSpPr>
        <p:spPr/>
        <p:txBody>
          <a:bodyPr/>
          <a:lstStyle/>
          <a:p>
            <a:pPr>
              <a:defRPr/>
            </a:pPr>
            <a:fld id="{B6D3A00F-87C0-4526-ABFF-3562B9ADE8B6}" type="slidenum">
              <a:rPr lang="ru-RU" smtClean="0"/>
              <a:pPr>
                <a:defRPr/>
              </a:pPr>
              <a:t>18</a:t>
            </a:fld>
            <a:endParaRPr lang="ru-RU"/>
          </a:p>
        </p:txBody>
      </p:sp>
    </p:spTree>
    <p:extLst>
      <p:ext uri="{BB962C8B-B14F-4D97-AF65-F5344CB8AC3E}">
        <p14:creationId xmlns:p14="http://schemas.microsoft.com/office/powerpoint/2010/main" val="2407019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977E07-760E-8E2F-5E20-DF25689C2C3C}"/>
              </a:ext>
            </a:extLst>
          </p:cNvPr>
          <p:cNvSpPr>
            <a:spLocks noGrp="1"/>
          </p:cNvSpPr>
          <p:nvPr>
            <p:ph type="title"/>
          </p:nvPr>
        </p:nvSpPr>
        <p:spPr/>
        <p:txBody>
          <a:bodyPr/>
          <a:lstStyle/>
          <a:p>
            <a:r>
              <a:rPr lang="ru-RU" sz="2800" b="1" i="0" u="none" strike="noStrike" baseline="0" dirty="0">
                <a:latin typeface="Akrobat Black" panose="00000A00000000000000" pitchFamily="50" charset="-52"/>
              </a:rPr>
              <a:t>С 30 января 2024 года вступили в силу поправки о компенсации</a:t>
            </a:r>
            <a:br>
              <a:rPr lang="ru-RU" sz="2800" b="1" i="0" u="none" strike="noStrike" baseline="0" dirty="0">
                <a:latin typeface="Akrobat Black" panose="00000A00000000000000" pitchFamily="50" charset="-52"/>
              </a:rPr>
            </a:br>
            <a:r>
              <a:rPr lang="ru-RU" sz="2800" b="1" i="0" u="none" strike="noStrike" baseline="0" dirty="0">
                <a:latin typeface="Akrobat Black" panose="00000A00000000000000" pitchFamily="50" charset="-52"/>
              </a:rPr>
              <a:t>за задержку </a:t>
            </a:r>
            <a:r>
              <a:rPr lang="ru-RU" sz="2800" b="1" i="0" u="none" strike="noStrike" baseline="0" dirty="0" err="1">
                <a:latin typeface="Akrobat Black" panose="00000A00000000000000" pitchFamily="50" charset="-52"/>
              </a:rPr>
              <a:t>неначисленных</a:t>
            </a:r>
            <a:r>
              <a:rPr lang="ru-RU" sz="2800" b="1" i="0" u="none" strike="noStrike" baseline="0" dirty="0">
                <a:latin typeface="Akrobat Black" panose="00000A00000000000000" pitchFamily="50" charset="-52"/>
              </a:rPr>
              <a:t> выплат</a:t>
            </a:r>
            <a:endParaRPr lang="ru-RU" sz="2800" dirty="0">
              <a:latin typeface="Akrobat Black" panose="00000A00000000000000" pitchFamily="50" charset="-52"/>
            </a:endParaRPr>
          </a:p>
        </p:txBody>
      </p:sp>
      <p:sp>
        <p:nvSpPr>
          <p:cNvPr id="4" name="Номер слайда 3">
            <a:extLst>
              <a:ext uri="{FF2B5EF4-FFF2-40B4-BE49-F238E27FC236}">
                <a16:creationId xmlns:a16="http://schemas.microsoft.com/office/drawing/2014/main" id="{B63992CB-32C3-3BD6-AF0E-D3F6EC7E9C08}"/>
              </a:ext>
            </a:extLst>
          </p:cNvPr>
          <p:cNvSpPr>
            <a:spLocks noGrp="1"/>
          </p:cNvSpPr>
          <p:nvPr>
            <p:ph type="sldNum" sz="quarter" idx="12"/>
          </p:nvPr>
        </p:nvSpPr>
        <p:spPr/>
        <p:txBody>
          <a:bodyPr/>
          <a:lstStyle/>
          <a:p>
            <a:pPr>
              <a:defRPr/>
            </a:pPr>
            <a:fld id="{B6D3A00F-87C0-4526-ABFF-3562B9ADE8B6}" type="slidenum">
              <a:rPr lang="ru-RU" smtClean="0"/>
              <a:pPr>
                <a:defRPr/>
              </a:pPr>
              <a:t>19</a:t>
            </a:fld>
            <a:endParaRPr lang="ru-RU"/>
          </a:p>
        </p:txBody>
      </p:sp>
      <p:sp>
        <p:nvSpPr>
          <p:cNvPr id="6" name="TextBox 5">
            <a:extLst>
              <a:ext uri="{FF2B5EF4-FFF2-40B4-BE49-F238E27FC236}">
                <a16:creationId xmlns:a16="http://schemas.microsoft.com/office/drawing/2014/main" id="{CC24A2E7-9A6A-A732-E49A-6F8FBD0689DF}"/>
              </a:ext>
            </a:extLst>
          </p:cNvPr>
          <p:cNvSpPr txBox="1"/>
          <p:nvPr/>
        </p:nvSpPr>
        <p:spPr>
          <a:xfrm>
            <a:off x="335360" y="1484785"/>
            <a:ext cx="11521280" cy="2646878"/>
          </a:xfrm>
          <a:prstGeom prst="rect">
            <a:avLst/>
          </a:prstGeom>
          <a:noFill/>
        </p:spPr>
        <p:txBody>
          <a:bodyPr wrap="square">
            <a:spAutoFit/>
          </a:bodyPr>
          <a:lstStyle/>
          <a:p>
            <a:pPr algn="ctr"/>
            <a:r>
              <a:rPr lang="ru-RU" sz="2800" b="0" i="0" u="none" strike="noStrike" baseline="0" dirty="0">
                <a:latin typeface="Akrobat SemiBold" panose="00000700000000000000" pitchFamily="50" charset="-52"/>
              </a:rPr>
              <a:t>Федеральный закон от 30.01.2024 N 3-ФЗ</a:t>
            </a:r>
            <a:endParaRPr lang="en-US" sz="2800" b="0" i="0" u="none" strike="noStrike" baseline="0" dirty="0">
              <a:latin typeface="Akrobat SemiBold" panose="00000700000000000000" pitchFamily="50" charset="-52"/>
            </a:endParaRPr>
          </a:p>
          <a:p>
            <a:pPr algn="just"/>
            <a:endParaRPr lang="ru-RU" sz="1800" b="0" i="0" u="none" strike="noStrike" baseline="0" dirty="0">
              <a:latin typeface="Akrobat SemiBold" panose="00000700000000000000" pitchFamily="50" charset="-52"/>
            </a:endParaRPr>
          </a:p>
          <a:p>
            <a:pPr algn="just"/>
            <a:r>
              <a:rPr lang="ru-RU" sz="2400" b="0" i="0" u="none" strike="noStrike" baseline="0" dirty="0">
                <a:latin typeface="Akrobat SemiBold" panose="00000700000000000000" pitchFamily="50" charset="-52"/>
              </a:rPr>
              <a:t>Работодатель обязан выплатить проценты, если не начислил сотруднику деньги вовремя, а суд подтвердил право на них. Компенсация та же, что и, например, при просрочке зарплаты.</a:t>
            </a:r>
            <a:endParaRPr lang="en-US" sz="2400" b="0" i="0" u="none" strike="noStrike" baseline="0" dirty="0">
              <a:latin typeface="Akrobat SemiBold" panose="00000700000000000000" pitchFamily="50" charset="-52"/>
            </a:endParaRPr>
          </a:p>
          <a:p>
            <a:pPr algn="just"/>
            <a:endParaRPr lang="ru-RU" sz="2400" b="0" i="0" u="none" strike="noStrike" baseline="0" dirty="0">
              <a:latin typeface="Akrobat SemiBold" panose="00000700000000000000" pitchFamily="50" charset="-52"/>
            </a:endParaRPr>
          </a:p>
          <a:p>
            <a:pPr algn="just"/>
            <a:r>
              <a:rPr lang="ru-RU" sz="2400" b="0" i="0" u="none" strike="noStrike" baseline="0" dirty="0">
                <a:latin typeface="Akrobat SemiBold" panose="00000700000000000000" pitchFamily="50" charset="-52"/>
              </a:rPr>
              <a:t>Проценты рассчитывают со следующего дня после даты, когда деньги были бы выплачены, если бы их начислили вовремя. Размер - не ниже 1/150 ключевой ставки ЦБ РФ от суммы долга.</a:t>
            </a:r>
          </a:p>
        </p:txBody>
      </p:sp>
    </p:spTree>
    <p:extLst>
      <p:ext uri="{BB962C8B-B14F-4D97-AF65-F5344CB8AC3E}">
        <p14:creationId xmlns:p14="http://schemas.microsoft.com/office/powerpoint/2010/main" val="1564200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886536-54CA-65C9-264E-80E25F45399D}"/>
              </a:ext>
            </a:extLst>
          </p:cNvPr>
          <p:cNvSpPr>
            <a:spLocks noGrp="1"/>
          </p:cNvSpPr>
          <p:nvPr>
            <p:ph type="title"/>
          </p:nvPr>
        </p:nvSpPr>
        <p:spPr/>
        <p:txBody>
          <a:bodyPr/>
          <a:lstStyle/>
          <a:p>
            <a:r>
              <a:rPr lang="ru-RU" sz="2800" b="1" i="0" u="none" strike="noStrike" baseline="0" dirty="0">
                <a:latin typeface="Akrobat Black" panose="00000A00000000000000" pitchFamily="50" charset="-52"/>
              </a:rPr>
              <a:t>С 8 января 2024 года расширили перечень индикаторов риска</a:t>
            </a:r>
            <a:br>
              <a:rPr lang="en-US" sz="2800" b="1" i="0" u="none" strike="noStrike" baseline="0" dirty="0">
                <a:latin typeface="Akrobat Black" panose="00000A00000000000000" pitchFamily="50" charset="-52"/>
              </a:rPr>
            </a:br>
            <a:r>
              <a:rPr lang="ru-RU" sz="2800" b="1" i="0" u="none" strike="noStrike" baseline="0" dirty="0">
                <a:latin typeface="Akrobat Black" panose="00000A00000000000000" pitchFamily="50" charset="-52"/>
              </a:rPr>
              <a:t>для проверок работодателей</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05787ADE-75A7-30B9-4B26-0A3F9C758106}"/>
              </a:ext>
            </a:extLst>
          </p:cNvPr>
          <p:cNvSpPr>
            <a:spLocks noGrp="1"/>
          </p:cNvSpPr>
          <p:nvPr>
            <p:ph idx="1"/>
          </p:nvPr>
        </p:nvSpPr>
        <p:spPr>
          <a:xfrm>
            <a:off x="335360" y="1600201"/>
            <a:ext cx="11521280" cy="4525963"/>
          </a:xfrm>
        </p:spPr>
        <p:txBody>
          <a:bodyPr/>
          <a:lstStyle/>
          <a:p>
            <a:pPr marL="0" indent="0" algn="ctr">
              <a:buNone/>
            </a:pPr>
            <a:r>
              <a:rPr lang="ru-RU" sz="2800" b="0" i="0" u="none" strike="noStrike" baseline="0" dirty="0">
                <a:latin typeface="Akrobat SemiBold" panose="00000700000000000000" pitchFamily="50" charset="-52"/>
              </a:rPr>
              <a:t>Приказ Минтруда России от 28.11.2023 N 836н</a:t>
            </a:r>
            <a:endParaRPr lang="en-US" sz="2800" b="0" i="0" u="none" strike="noStrike" baseline="0" dirty="0">
              <a:latin typeface="Akrobat SemiBold" panose="00000700000000000000" pitchFamily="50" charset="-52"/>
            </a:endParaRPr>
          </a:p>
          <a:p>
            <a:pPr marL="0" indent="0" algn="ctr">
              <a:buNone/>
            </a:pPr>
            <a:endParaRPr lang="ru-RU" sz="2400" b="0" i="0" u="none" strike="noStrike" baseline="0" dirty="0">
              <a:latin typeface="Akrobat SemiBold" panose="00000700000000000000" pitchFamily="50" charset="-52"/>
            </a:endParaRPr>
          </a:p>
          <a:p>
            <a:pPr marL="0" indent="0" algn="just">
              <a:buNone/>
            </a:pPr>
            <a:r>
              <a:rPr lang="ru-RU" sz="2400" b="0" i="0" u="none" strike="noStrike" baseline="0" dirty="0">
                <a:latin typeface="Akrobat SemiBold" panose="00000700000000000000" pitchFamily="50" charset="-52"/>
              </a:rPr>
              <a:t>В перечень индикаторов, которые используют при решении вопроса о внеплановой проверке, добавили 2 показателя:</a:t>
            </a:r>
            <a:endParaRPr lang="ru-RU" sz="24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algn="just"/>
            <a:r>
              <a:rPr lang="ru-RU" sz="2400" b="0" i="0" u="none" strike="noStrike" baseline="0" dirty="0">
                <a:latin typeface="Akrobat SemiBold" panose="00000700000000000000" pitchFamily="50" charset="-52"/>
              </a:rPr>
              <a:t>средняя оплата труда работника ниже МРОТ при сопоставлении размера фонда оплаты труда и количества сотрудников за квартал. Не учитываются случаи отпуска за свой счет, отстранения от обязанностей без оплаты, сокращения времени труда, ставки или оклада;</a:t>
            </a:r>
          </a:p>
          <a:p>
            <a:pPr algn="just"/>
            <a:r>
              <a:rPr lang="ru-RU" sz="2400" b="0" i="0" u="none" strike="noStrike" baseline="0" dirty="0">
                <a:latin typeface="Akrobat SemiBold" panose="00000700000000000000" pitchFamily="50" charset="-52"/>
              </a:rPr>
              <a:t>нет кадровых изменений за квартал при сокращении обязательных отчислений в СФР на 50%</a:t>
            </a:r>
            <a:r>
              <a:rPr lang="ru-RU" sz="2400" dirty="0">
                <a:latin typeface="Akrobat SemiBold" panose="00000700000000000000" pitchFamily="50" charset="-52"/>
              </a:rPr>
              <a:t>.</a:t>
            </a:r>
            <a:endParaRPr lang="ru-RU" sz="2400" b="0" i="0" u="none" strike="noStrike" baseline="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3C2DD896-0AD3-0343-AB56-36A7A6961C66}"/>
              </a:ext>
            </a:extLst>
          </p:cNvPr>
          <p:cNvSpPr>
            <a:spLocks noGrp="1"/>
          </p:cNvSpPr>
          <p:nvPr>
            <p:ph type="sldNum" sz="quarter" idx="12"/>
          </p:nvPr>
        </p:nvSpPr>
        <p:spPr/>
        <p:txBody>
          <a:bodyPr/>
          <a:lstStyle/>
          <a:p>
            <a:pPr>
              <a:defRPr/>
            </a:pPr>
            <a:fld id="{B6D3A00F-87C0-4526-ABFF-3562B9ADE8B6}" type="slidenum">
              <a:rPr lang="ru-RU" smtClean="0"/>
              <a:pPr>
                <a:defRPr/>
              </a:pPr>
              <a:t>20</a:t>
            </a:fld>
            <a:endParaRPr lang="ru-RU"/>
          </a:p>
        </p:txBody>
      </p:sp>
    </p:spTree>
    <p:extLst>
      <p:ext uri="{BB962C8B-B14F-4D97-AF65-F5344CB8AC3E}">
        <p14:creationId xmlns:p14="http://schemas.microsoft.com/office/powerpoint/2010/main" val="53944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7609CB-9575-B834-A675-8C4F3145FB95}"/>
              </a:ext>
            </a:extLst>
          </p:cNvPr>
          <p:cNvSpPr>
            <a:spLocks noGrp="1"/>
          </p:cNvSpPr>
          <p:nvPr>
            <p:ph type="title"/>
          </p:nvPr>
        </p:nvSpPr>
        <p:spPr>
          <a:xfrm>
            <a:off x="335360" y="274638"/>
            <a:ext cx="11521280" cy="1143000"/>
          </a:xfrm>
        </p:spPr>
        <p:txBody>
          <a:bodyPr/>
          <a:lstStyle/>
          <a:p>
            <a:r>
              <a:rPr lang="ru-RU" sz="2800" b="1" i="0" u="none" strike="noStrike" baseline="0" dirty="0">
                <a:latin typeface="Akrobat Black" panose="00000A00000000000000" pitchFamily="50" charset="-52"/>
              </a:rPr>
              <a:t>С 1 января 2024 года уточнили обязанности работодателей</a:t>
            </a:r>
            <a:br>
              <a:rPr lang="en-US" sz="2800" b="1" i="0" u="none" strike="noStrike" baseline="0" dirty="0">
                <a:latin typeface="Akrobat Black" panose="00000A00000000000000" pitchFamily="50" charset="-52"/>
              </a:rPr>
            </a:br>
            <a:r>
              <a:rPr lang="ru-RU" sz="2800" b="1" i="0" u="none" strike="noStrike" baseline="0" dirty="0">
                <a:latin typeface="Akrobat Black" panose="00000A00000000000000" pitchFamily="50" charset="-52"/>
              </a:rPr>
              <a:t>по информированию службы занятости</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CE7C1CF1-59DA-F1F0-8845-10320C252F92}"/>
              </a:ext>
            </a:extLst>
          </p:cNvPr>
          <p:cNvSpPr>
            <a:spLocks noGrp="1"/>
          </p:cNvSpPr>
          <p:nvPr>
            <p:ph idx="1"/>
          </p:nvPr>
        </p:nvSpPr>
        <p:spPr/>
        <p:txBody>
          <a:bodyPr/>
          <a:lstStyle/>
          <a:p>
            <a:pPr marL="0" indent="0" algn="ctr">
              <a:buNone/>
            </a:pPr>
            <a:r>
              <a:rPr lang="ru-RU" sz="2800" b="0" i="0" u="none" strike="noStrike" baseline="0" dirty="0">
                <a:latin typeface="Akrobat SemiBold" panose="00000700000000000000" pitchFamily="50" charset="-52"/>
              </a:rPr>
              <a:t>Федеральный закон от 12.12.2023 N 565-ФЗ</a:t>
            </a:r>
            <a:endParaRPr lang="en-US" sz="2800" b="0" i="0" u="none" strike="noStrike" baseline="0" dirty="0">
              <a:latin typeface="Akrobat SemiBold" panose="00000700000000000000" pitchFamily="50" charset="-52"/>
            </a:endParaRPr>
          </a:p>
          <a:p>
            <a:pPr marL="0" indent="0" algn="just">
              <a:buNone/>
            </a:pPr>
            <a:endParaRPr lang="ru-RU" sz="2400" b="0" i="0" u="none" strike="noStrike" baseline="0" dirty="0">
              <a:latin typeface="Akrobat SemiBold" panose="00000700000000000000" pitchFamily="50" charset="-52"/>
            </a:endParaRPr>
          </a:p>
          <a:p>
            <a:pPr marL="0" indent="0" algn="just">
              <a:buNone/>
            </a:pPr>
            <a:r>
              <a:rPr lang="ru-RU" sz="2400" b="0" i="0" u="none" strike="noStrike" baseline="0" dirty="0">
                <a:latin typeface="Akrobat SemiBold" panose="00000700000000000000" pitchFamily="50" charset="-52"/>
              </a:rPr>
              <a:t>О сокращении штата, банкротстве, ликвидации организации, а также других действиях и событиях нужно отчитываться исключительно через </a:t>
            </a:r>
            <a:r>
              <a:rPr lang="ru-RU" sz="2400" b="0" i="0" u="none" strike="noStrike" baseline="0" dirty="0" err="1">
                <a:latin typeface="Akrobat SemiBold" panose="00000700000000000000" pitchFamily="50" charset="-52"/>
              </a:rPr>
              <a:t>информресурсы</a:t>
            </a:r>
            <a:r>
              <a:rPr lang="ru-RU" sz="2400" b="0" i="0" u="none" strike="noStrike" baseline="0" dirty="0">
                <a:latin typeface="Akrobat SemiBold" panose="00000700000000000000" pitchFamily="50" charset="-52"/>
              </a:rPr>
              <a:t>, в частности платформу "Работа в России". Сообщать теперь требуют не только о принятых решениях, но и об их изменениях и отменах.</a:t>
            </a:r>
            <a:endParaRPr lang="ru-RU" sz="24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marL="0" indent="0" algn="just">
              <a:buNone/>
            </a:pPr>
            <a:r>
              <a:rPr lang="ru-RU" sz="2400" b="0" i="0" u="none" strike="noStrike" baseline="0" dirty="0">
                <a:latin typeface="Akrobat SemiBold" panose="00000700000000000000" pitchFamily="50" charset="-52"/>
              </a:rPr>
              <a:t>Закрепили, что оповещать в т.ч. о появлении вакансий следует в течение 5 рабочих дней.</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AB9813A1-974F-DEF5-1E76-21D68C4576A9}"/>
              </a:ext>
            </a:extLst>
          </p:cNvPr>
          <p:cNvSpPr>
            <a:spLocks noGrp="1"/>
          </p:cNvSpPr>
          <p:nvPr>
            <p:ph type="sldNum" sz="quarter" idx="12"/>
          </p:nvPr>
        </p:nvSpPr>
        <p:spPr/>
        <p:txBody>
          <a:bodyPr/>
          <a:lstStyle/>
          <a:p>
            <a:pPr>
              <a:defRPr/>
            </a:pPr>
            <a:fld id="{B6D3A00F-87C0-4526-ABFF-3562B9ADE8B6}" type="slidenum">
              <a:rPr lang="ru-RU" smtClean="0"/>
              <a:pPr>
                <a:defRPr/>
              </a:pPr>
              <a:t>21</a:t>
            </a:fld>
            <a:endParaRPr lang="ru-RU"/>
          </a:p>
        </p:txBody>
      </p:sp>
    </p:spTree>
    <p:extLst>
      <p:ext uri="{BB962C8B-B14F-4D97-AF65-F5344CB8AC3E}">
        <p14:creationId xmlns:p14="http://schemas.microsoft.com/office/powerpoint/2010/main" val="3171109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7B7A61-AD4D-D73C-06C4-D2AB2349C067}"/>
              </a:ext>
            </a:extLst>
          </p:cNvPr>
          <p:cNvSpPr>
            <a:spLocks noGrp="1"/>
          </p:cNvSpPr>
          <p:nvPr>
            <p:ph type="title"/>
          </p:nvPr>
        </p:nvSpPr>
        <p:spPr/>
        <p:txBody>
          <a:bodyPr/>
          <a:lstStyle/>
          <a:p>
            <a:r>
              <a:rPr lang="ru-RU" sz="2800" b="1" i="0" u="none" strike="noStrike" baseline="0" dirty="0">
                <a:latin typeface="Akrobat Black" panose="00000A00000000000000" pitchFamily="50" charset="-52"/>
              </a:rPr>
              <a:t>С 1 января 2024 года повысили предельный возраст отсрочки от армии</a:t>
            </a:r>
            <a:br>
              <a:rPr lang="en-US" sz="2800" b="1" i="0" u="none" strike="noStrike" baseline="0" dirty="0">
                <a:latin typeface="Akrobat Black" panose="00000A00000000000000" pitchFamily="50" charset="-52"/>
              </a:rPr>
            </a:br>
            <a:r>
              <a:rPr lang="ru-RU" sz="2800" b="1" i="0" u="none" strike="noStrike" baseline="0" dirty="0">
                <a:latin typeface="Akrobat Black" panose="00000A00000000000000" pitchFamily="50" charset="-52"/>
              </a:rPr>
              <a:t>для ИТ-специалистов</a:t>
            </a:r>
            <a:endParaRPr lang="ru-RU" sz="2800" dirty="0">
              <a:latin typeface="Akrobat Black" panose="00000A00000000000000" pitchFamily="50" charset="-52"/>
            </a:endParaRPr>
          </a:p>
        </p:txBody>
      </p:sp>
      <p:sp>
        <p:nvSpPr>
          <p:cNvPr id="4" name="Номер слайда 3">
            <a:extLst>
              <a:ext uri="{FF2B5EF4-FFF2-40B4-BE49-F238E27FC236}">
                <a16:creationId xmlns:a16="http://schemas.microsoft.com/office/drawing/2014/main" id="{43CE403A-2284-C51D-5941-A7235D39963C}"/>
              </a:ext>
            </a:extLst>
          </p:cNvPr>
          <p:cNvSpPr>
            <a:spLocks noGrp="1"/>
          </p:cNvSpPr>
          <p:nvPr>
            <p:ph type="sldNum" sz="quarter" idx="12"/>
          </p:nvPr>
        </p:nvSpPr>
        <p:spPr/>
        <p:txBody>
          <a:bodyPr/>
          <a:lstStyle/>
          <a:p>
            <a:pPr>
              <a:defRPr/>
            </a:pPr>
            <a:fld id="{B6D3A00F-87C0-4526-ABFF-3562B9ADE8B6}" type="slidenum">
              <a:rPr lang="ru-RU" smtClean="0"/>
              <a:pPr>
                <a:defRPr/>
              </a:pPr>
              <a:t>22</a:t>
            </a:fld>
            <a:endParaRPr lang="ru-RU"/>
          </a:p>
        </p:txBody>
      </p:sp>
      <p:sp>
        <p:nvSpPr>
          <p:cNvPr id="6" name="TextBox 5">
            <a:extLst>
              <a:ext uri="{FF2B5EF4-FFF2-40B4-BE49-F238E27FC236}">
                <a16:creationId xmlns:a16="http://schemas.microsoft.com/office/drawing/2014/main" id="{390D54C0-4643-F949-F5D1-774A8B3BF279}"/>
              </a:ext>
            </a:extLst>
          </p:cNvPr>
          <p:cNvSpPr txBox="1"/>
          <p:nvPr/>
        </p:nvSpPr>
        <p:spPr>
          <a:xfrm>
            <a:off x="3048712" y="2039299"/>
            <a:ext cx="6097424" cy="3108543"/>
          </a:xfrm>
          <a:prstGeom prst="rect">
            <a:avLst/>
          </a:prstGeom>
          <a:noFill/>
        </p:spPr>
        <p:txBody>
          <a:bodyPr wrap="square">
            <a:spAutoFit/>
          </a:bodyPr>
          <a:lstStyle/>
          <a:p>
            <a:pPr algn="ctr"/>
            <a:r>
              <a:rPr lang="ru-RU" sz="2800" b="0" i="0" u="none" strike="noStrike" baseline="0" dirty="0">
                <a:latin typeface="Akrobat SemiBold" panose="00000700000000000000" pitchFamily="50" charset="-52"/>
                <a:ea typeface="Verdana" panose="020B0604030504040204" pitchFamily="34" charset="0"/>
              </a:rPr>
              <a:t>Указ Президента РФ от 04.09.2023 N 660</a:t>
            </a:r>
            <a:endParaRPr lang="en-US" sz="2800" b="0" i="0" u="none" strike="noStrike" baseline="0" dirty="0">
              <a:latin typeface="Akrobat SemiBold" panose="00000700000000000000" pitchFamily="50" charset="-52"/>
              <a:ea typeface="Verdana" panose="020B0604030504040204" pitchFamily="34" charset="0"/>
            </a:endParaRPr>
          </a:p>
          <a:p>
            <a:pPr algn="ctr"/>
            <a:endParaRPr lang="ru-RU" sz="2800" b="0" i="0" u="none" strike="noStrike" baseline="0" dirty="0">
              <a:latin typeface="Akrobat SemiBold" panose="00000700000000000000" pitchFamily="50" charset="-52"/>
              <a:ea typeface="Verdana" panose="020B0604030504040204" pitchFamily="34" charset="0"/>
            </a:endParaRPr>
          </a:p>
          <a:p>
            <a:pPr algn="just"/>
            <a:r>
              <a:rPr lang="ru-RU" sz="2800" b="0" i="0" u="none" strike="noStrike" baseline="0" dirty="0">
                <a:latin typeface="Akrobat SemiBold" panose="00000700000000000000" pitchFamily="50" charset="-52"/>
                <a:ea typeface="Verdana" panose="020B0604030504040204" pitchFamily="34" charset="0"/>
              </a:rPr>
              <a:t>Отсрочку от призыва на военную службу работникам ИТ-компаний стали давать не до 27, а до 30 лет. Изменения связаны с повышением верхней границы призывного возраста.</a:t>
            </a:r>
            <a:endParaRPr lang="ru-RU" sz="2800" b="0" i="0" u="none" strike="noStrike" baseline="0" dirty="0">
              <a:latin typeface="Akrobat SemiBold" panose="00000700000000000000" pitchFamily="50" charset="-52"/>
              <a:ea typeface="Verdana" panose="020B0604030504040204" pitchFamily="34" charset="0"/>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679951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C0C111-B0F9-60D4-80B2-95AC258296DB}"/>
              </a:ext>
            </a:extLst>
          </p:cNvPr>
          <p:cNvSpPr>
            <a:spLocks noGrp="1"/>
          </p:cNvSpPr>
          <p:nvPr>
            <p:ph type="title"/>
          </p:nvPr>
        </p:nvSpPr>
        <p:spPr>
          <a:xfrm>
            <a:off x="263352" y="274638"/>
            <a:ext cx="11593288" cy="634082"/>
          </a:xfrm>
        </p:spPr>
        <p:txBody>
          <a:bodyPr/>
          <a:lstStyle/>
          <a:p>
            <a:r>
              <a:rPr lang="ru-RU" sz="2800" b="1" i="0" u="none" strike="noStrike" baseline="0" dirty="0">
                <a:latin typeface="Akrobat Black" panose="00000A00000000000000" pitchFamily="50" charset="-52"/>
              </a:rPr>
              <a:t>С 1 января 2024 года размер МРОТ - 19 242 руб. в месяц</a:t>
            </a:r>
            <a:endParaRPr lang="ru-RU" sz="2800" dirty="0">
              <a:latin typeface="Akrobat Black" panose="00000A00000000000000" pitchFamily="50" charset="-52"/>
            </a:endParaRPr>
          </a:p>
        </p:txBody>
      </p:sp>
      <p:sp>
        <p:nvSpPr>
          <p:cNvPr id="4" name="Номер слайда 3">
            <a:extLst>
              <a:ext uri="{FF2B5EF4-FFF2-40B4-BE49-F238E27FC236}">
                <a16:creationId xmlns:a16="http://schemas.microsoft.com/office/drawing/2014/main" id="{4958CB4E-D271-70D2-0427-7B99CCE28525}"/>
              </a:ext>
            </a:extLst>
          </p:cNvPr>
          <p:cNvSpPr>
            <a:spLocks noGrp="1"/>
          </p:cNvSpPr>
          <p:nvPr>
            <p:ph type="sldNum" sz="quarter" idx="12"/>
          </p:nvPr>
        </p:nvSpPr>
        <p:spPr/>
        <p:txBody>
          <a:bodyPr/>
          <a:lstStyle/>
          <a:p>
            <a:pPr>
              <a:defRPr/>
            </a:pPr>
            <a:fld id="{B6D3A00F-87C0-4526-ABFF-3562B9ADE8B6}" type="slidenum">
              <a:rPr lang="ru-RU" smtClean="0"/>
              <a:pPr>
                <a:defRPr/>
              </a:pPr>
              <a:t>23</a:t>
            </a:fld>
            <a:endParaRPr lang="ru-RU"/>
          </a:p>
        </p:txBody>
      </p:sp>
      <p:sp>
        <p:nvSpPr>
          <p:cNvPr id="6" name="TextBox 5">
            <a:extLst>
              <a:ext uri="{FF2B5EF4-FFF2-40B4-BE49-F238E27FC236}">
                <a16:creationId xmlns:a16="http://schemas.microsoft.com/office/drawing/2014/main" id="{39D6B64A-81F4-773B-806D-47059979CC2B}"/>
              </a:ext>
            </a:extLst>
          </p:cNvPr>
          <p:cNvSpPr txBox="1"/>
          <p:nvPr/>
        </p:nvSpPr>
        <p:spPr>
          <a:xfrm>
            <a:off x="3047288" y="1476067"/>
            <a:ext cx="6097424" cy="4401205"/>
          </a:xfrm>
          <a:prstGeom prst="rect">
            <a:avLst/>
          </a:prstGeom>
          <a:noFill/>
        </p:spPr>
        <p:txBody>
          <a:bodyPr wrap="square">
            <a:spAutoFit/>
          </a:bodyPr>
          <a:lstStyle/>
          <a:p>
            <a:pPr algn="just"/>
            <a:r>
              <a:rPr lang="ru-RU" sz="2800" b="0" i="0" u="none" strike="noStrike" baseline="0" dirty="0">
                <a:latin typeface="Akrobat SemiBold" panose="00000700000000000000" pitchFamily="50" charset="-52"/>
              </a:rPr>
              <a:t>Федеральный закон от 27.11.2023 N 548-ФЗ		</a:t>
            </a:r>
            <a:endParaRPr lang="ru-RU" sz="28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algn="just"/>
            <a:endParaRPr lang="en-US" sz="2800" b="0" i="0" u="none" strike="noStrike" baseline="0" dirty="0">
              <a:latin typeface="Akrobat SemiBold" panose="00000700000000000000" pitchFamily="50" charset="-52"/>
            </a:endParaRPr>
          </a:p>
          <a:p>
            <a:pPr algn="just"/>
            <a:r>
              <a:rPr lang="ru-RU" sz="2800" b="0" i="0" u="none" strike="noStrike" baseline="0" dirty="0">
                <a:latin typeface="Akrobat SemiBold" panose="00000700000000000000" pitchFamily="50" charset="-52"/>
              </a:rPr>
              <a:t>МРОТ увеличили на 18,5%. Повышение окладов - не единственный способ довести уровень зарплаты до "минималки". Сделать это можно за счет иных выплат. Например, специальной доплаты сотрудникам, у которых зарплата ниже МРОТ.</a:t>
            </a:r>
          </a:p>
        </p:txBody>
      </p:sp>
    </p:spTree>
    <p:extLst>
      <p:ext uri="{BB962C8B-B14F-4D97-AF65-F5344CB8AC3E}">
        <p14:creationId xmlns:p14="http://schemas.microsoft.com/office/powerpoint/2010/main" val="3161435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F8473D-20CA-EDF1-0D28-622F398AC5E4}"/>
              </a:ext>
            </a:extLst>
          </p:cNvPr>
          <p:cNvSpPr>
            <a:spLocks noGrp="1"/>
          </p:cNvSpPr>
          <p:nvPr>
            <p:ph type="title"/>
          </p:nvPr>
        </p:nvSpPr>
        <p:spPr>
          <a:xfrm>
            <a:off x="609600" y="274638"/>
            <a:ext cx="10972800" cy="706090"/>
          </a:xfrm>
        </p:spPr>
        <p:txBody>
          <a:bodyPr/>
          <a:lstStyle/>
          <a:p>
            <a:r>
              <a:rPr lang="ru-RU" sz="2800" b="1" i="0" u="none" strike="noStrike" baseline="0" dirty="0">
                <a:latin typeface="Akrobat Black" panose="00000A00000000000000" pitchFamily="50" charset="-52"/>
              </a:rPr>
              <a:t>С 1 сентября 2024 года обновят положения о квотах для инвалидов</a:t>
            </a:r>
            <a:endParaRPr lang="ru-RU" sz="2800" dirty="0">
              <a:latin typeface="Akrobat Black" panose="00000A00000000000000" pitchFamily="50" charset="-52"/>
            </a:endParaRPr>
          </a:p>
        </p:txBody>
      </p:sp>
      <p:sp>
        <p:nvSpPr>
          <p:cNvPr id="4" name="Номер слайда 3">
            <a:extLst>
              <a:ext uri="{FF2B5EF4-FFF2-40B4-BE49-F238E27FC236}">
                <a16:creationId xmlns:a16="http://schemas.microsoft.com/office/drawing/2014/main" id="{DA5CF255-885E-DE26-1375-99F54C348883}"/>
              </a:ext>
            </a:extLst>
          </p:cNvPr>
          <p:cNvSpPr>
            <a:spLocks noGrp="1"/>
          </p:cNvSpPr>
          <p:nvPr>
            <p:ph type="sldNum" sz="quarter" idx="12"/>
          </p:nvPr>
        </p:nvSpPr>
        <p:spPr/>
        <p:txBody>
          <a:bodyPr/>
          <a:lstStyle/>
          <a:p>
            <a:pPr>
              <a:defRPr/>
            </a:pPr>
            <a:fld id="{B6D3A00F-87C0-4526-ABFF-3562B9ADE8B6}" type="slidenum">
              <a:rPr lang="ru-RU" smtClean="0"/>
              <a:pPr>
                <a:defRPr/>
              </a:pPr>
              <a:t>24</a:t>
            </a:fld>
            <a:endParaRPr lang="ru-RU"/>
          </a:p>
        </p:txBody>
      </p:sp>
      <p:sp>
        <p:nvSpPr>
          <p:cNvPr id="6" name="TextBox 5">
            <a:extLst>
              <a:ext uri="{FF2B5EF4-FFF2-40B4-BE49-F238E27FC236}">
                <a16:creationId xmlns:a16="http://schemas.microsoft.com/office/drawing/2014/main" id="{66F7F2BF-440B-38B3-6AF8-A3B1FAFB9DC9}"/>
              </a:ext>
            </a:extLst>
          </p:cNvPr>
          <p:cNvSpPr txBox="1"/>
          <p:nvPr/>
        </p:nvSpPr>
        <p:spPr>
          <a:xfrm>
            <a:off x="1703512" y="1623801"/>
            <a:ext cx="8784976" cy="3539430"/>
          </a:xfrm>
          <a:prstGeom prst="rect">
            <a:avLst/>
          </a:prstGeom>
          <a:noFill/>
        </p:spPr>
        <p:txBody>
          <a:bodyPr wrap="square">
            <a:spAutoFit/>
          </a:bodyPr>
          <a:lstStyle/>
          <a:p>
            <a:pPr algn="ctr"/>
            <a:r>
              <a:rPr lang="ru-RU" sz="2800" b="0" i="0" u="none" strike="noStrike" baseline="0" dirty="0">
                <a:latin typeface="Akrobat SemiBold" panose="00000700000000000000" pitchFamily="50" charset="-52"/>
              </a:rPr>
              <a:t>Федеральный закон от 12.12.2023 N 565-ФЗ</a:t>
            </a:r>
            <a:endParaRPr lang="ru-RU" sz="2800" b="0" i="0" u="none" strike="noStrike" baseline="0" dirty="0">
              <a:latin typeface="Akrobat SemiBold" panose="00000700000000000000" pitchFamily="50" charset="-52"/>
              <a:hlinkClick r:id="rId2">
                <a:extLst>
                  <a:ext uri="{A12FA001-AC4F-418D-AE19-62706E023703}">
                    <ahyp:hlinkClr xmlns:ahyp="http://schemas.microsoft.com/office/drawing/2018/hyperlinkcolor" val="tx"/>
                  </a:ext>
                </a:extLst>
              </a:hlinkClick>
            </a:endParaRPr>
          </a:p>
          <a:p>
            <a:pPr algn="just"/>
            <a:endParaRPr lang="ru-RU" sz="2800" b="0" i="0" u="none" strike="noStrike" baseline="0" dirty="0">
              <a:latin typeface="Akrobat SemiBold" panose="00000700000000000000" pitchFamily="50" charset="-52"/>
            </a:endParaRPr>
          </a:p>
          <a:p>
            <a:pPr algn="just"/>
            <a:r>
              <a:rPr lang="ru-RU" sz="2800" b="0" i="0" u="none" strike="noStrike" baseline="0" dirty="0">
                <a:latin typeface="Akrobat SemiBold" panose="00000700000000000000" pitchFamily="50" charset="-52"/>
              </a:rPr>
              <a:t>Регионы установят квоты для работодателей, у которых трудятся более 35 человек, - от 2% до 4% от среднесписочной численности персонала. Их смогут дифференцировать в зависимости от отрасли экономики, муниципального образования и др. При этом субъекты РФ должны будут учитывать рекомендации Минтруда.</a:t>
            </a:r>
            <a:endParaRPr lang="ru-RU" sz="2800" b="0" i="0" u="none" strike="noStrike" baseline="0" dirty="0">
              <a:latin typeface="Akrobat SemiBold" panose="00000700000000000000" pitchFamily="50" charset="-52"/>
              <a:hlinkClick r:id="rId3">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136249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9673D2-64A6-78E6-C72F-157F4A88FEBC}"/>
              </a:ext>
            </a:extLst>
          </p:cNvPr>
          <p:cNvSpPr>
            <a:spLocks noGrp="1"/>
          </p:cNvSpPr>
          <p:nvPr>
            <p:ph type="title"/>
          </p:nvPr>
        </p:nvSpPr>
        <p:spPr>
          <a:xfrm>
            <a:off x="609600" y="274638"/>
            <a:ext cx="10972800" cy="490066"/>
          </a:xfrm>
        </p:spPr>
        <p:txBody>
          <a:bodyPr/>
          <a:lstStyle/>
          <a:p>
            <a:r>
              <a:rPr lang="ru-RU" sz="2800" dirty="0">
                <a:effectLst/>
                <a:latin typeface="Akrobat Black" panose="00000A00000000000000" pitchFamily="50" charset="-52"/>
                <a:ea typeface="Times New Roman" panose="02020603050405020304" pitchFamily="18" charset="0"/>
                <a:cs typeface="Times New Roman" panose="02020603050405020304" pitchFamily="18" charset="0"/>
              </a:rPr>
              <a:t>Новые правила воинского учета</a:t>
            </a:r>
            <a:endParaRPr lang="ru-RU" sz="6000" dirty="0">
              <a:latin typeface="Akrobat Black" panose="00000A00000000000000" pitchFamily="50" charset="-52"/>
            </a:endParaRPr>
          </a:p>
        </p:txBody>
      </p:sp>
      <p:sp>
        <p:nvSpPr>
          <p:cNvPr id="3" name="Объект 2">
            <a:extLst>
              <a:ext uri="{FF2B5EF4-FFF2-40B4-BE49-F238E27FC236}">
                <a16:creationId xmlns:a16="http://schemas.microsoft.com/office/drawing/2014/main" id="{65DDD935-4B35-FE8A-F2D8-5FAF1056FAA1}"/>
              </a:ext>
            </a:extLst>
          </p:cNvPr>
          <p:cNvSpPr>
            <a:spLocks noGrp="1"/>
          </p:cNvSpPr>
          <p:nvPr>
            <p:ph idx="1"/>
          </p:nvPr>
        </p:nvSpPr>
        <p:spPr>
          <a:xfrm>
            <a:off x="335360" y="908721"/>
            <a:ext cx="11593288" cy="5447630"/>
          </a:xfrm>
        </p:spPr>
        <p:txBody>
          <a:bodyPr/>
          <a:lstStyle/>
          <a:p>
            <a:pPr algn="l" fontAlgn="base"/>
            <a:r>
              <a:rPr lang="ru-RU" sz="2000" b="0" i="0" dirty="0">
                <a:effectLst/>
                <a:latin typeface="Akrobat SemiBold" panose="00000700000000000000" pitchFamily="50" charset="-52"/>
              </a:rPr>
              <a:t>Отчитывайтесь в военкомат</a:t>
            </a:r>
          </a:p>
          <a:p>
            <a:pPr algn="l" fontAlgn="base"/>
            <a:r>
              <a:rPr lang="ru-RU" sz="2000" b="1" i="0" dirty="0">
                <a:effectLst/>
                <a:latin typeface="Akrobat SemiBold" panose="00000700000000000000" pitchFamily="50" charset="-52"/>
              </a:rPr>
              <a:t>Сдавайте в военкомат </a:t>
            </a:r>
            <a:r>
              <a:rPr lang="ru-RU" sz="2000" b="1" i="0" u="none" strike="noStrike" dirty="0">
                <a:effectLst/>
                <a:latin typeface="Akrobat SemiBold" panose="00000700000000000000" pitchFamily="50" charset="-52"/>
              </a:rPr>
              <a:t>сведения</a:t>
            </a:r>
            <a:r>
              <a:rPr lang="ru-RU" sz="2000" b="1" i="0" dirty="0">
                <a:effectLst/>
                <a:latin typeface="Akrobat SemiBold" panose="00000700000000000000" pitchFamily="50" charset="-52"/>
              </a:rPr>
              <a:t> о гражданах, подлежащих воинскому учету.</a:t>
            </a:r>
            <a:r>
              <a:rPr lang="ru-RU" sz="2000" b="0" i="0" dirty="0">
                <a:effectLst/>
                <a:latin typeface="Akrobat SemiBold" panose="00000700000000000000" pitchFamily="50" charset="-52"/>
              </a:rPr>
              <a:t> Срок — 5 рабочих дней со дня их приема на работу или увольнения. До 5 августа 2023 года такие сведения подавали в 2‑недельный срок (</a:t>
            </a:r>
            <a:r>
              <a:rPr lang="ru-RU" sz="2000" b="0" i="0" u="none" strike="noStrike" dirty="0">
                <a:effectLst/>
                <a:latin typeface="Akrobat SemiBold" panose="00000700000000000000" pitchFamily="50" charset="-52"/>
              </a:rPr>
              <a:t>подп. «а» п. 32 Положения о воинском учете</a:t>
            </a:r>
            <a:r>
              <a:rPr lang="ru-RU" sz="2000" b="0" i="0" dirty="0">
                <a:effectLst/>
                <a:latin typeface="Akrobat SemiBold" panose="00000700000000000000" pitchFamily="50" charset="-52"/>
              </a:rPr>
              <a:t>).</a:t>
            </a:r>
          </a:p>
          <a:p>
            <a:pPr algn="l" fontAlgn="base"/>
            <a:r>
              <a:rPr lang="ru-RU" sz="2000" b="1" i="0" dirty="0">
                <a:effectLst/>
                <a:latin typeface="Akrobat SemiBold" panose="00000700000000000000" pitchFamily="50" charset="-52"/>
              </a:rPr>
              <a:t>Сдавайте в военкомат </a:t>
            </a:r>
            <a:r>
              <a:rPr lang="ru-RU" sz="2000" b="1" i="0" u="none" strike="noStrike" dirty="0">
                <a:effectLst/>
                <a:latin typeface="Akrobat SemiBold" panose="00000700000000000000" pitchFamily="50" charset="-52"/>
              </a:rPr>
              <a:t>сведения</a:t>
            </a:r>
            <a:r>
              <a:rPr lang="ru-RU" sz="2000" b="1" i="0" dirty="0">
                <a:effectLst/>
                <a:latin typeface="Akrobat SemiBold" panose="00000700000000000000" pitchFamily="50" charset="-52"/>
              </a:rPr>
              <a:t> о призывниках и других военнообязанных, которые не стоят на воинском учете.</a:t>
            </a:r>
            <a:r>
              <a:rPr lang="ru-RU" sz="2000" b="0" i="0" dirty="0">
                <a:effectLst/>
                <a:latin typeface="Akrobat SemiBold" panose="00000700000000000000" pitchFamily="50" charset="-52"/>
              </a:rPr>
              <a:t> Срок — 3 рабочих дня со дня выявления такого сотрудника. До 4 августа 2023 такие сведения подавали в 2‑недельный срок (</a:t>
            </a:r>
            <a:r>
              <a:rPr lang="ru-RU" sz="2000" b="0" i="0" u="none" strike="noStrike" dirty="0">
                <a:effectLst/>
                <a:latin typeface="Akrobat SemiBold" panose="00000700000000000000" pitchFamily="50" charset="-52"/>
              </a:rPr>
              <a:t>ст. 4 закона № 53‑ФЗ</a:t>
            </a:r>
            <a:r>
              <a:rPr lang="ru-RU" sz="2000" b="0" i="0" dirty="0">
                <a:effectLst/>
                <a:latin typeface="Akrobat SemiBold" panose="00000700000000000000" pitchFamily="50" charset="-52"/>
              </a:rPr>
              <a:t>).</a:t>
            </a:r>
          </a:p>
          <a:p>
            <a:pPr algn="l" fontAlgn="base"/>
            <a:r>
              <a:rPr lang="ru-RU" sz="2000" b="1" i="0" dirty="0">
                <a:effectLst/>
                <a:latin typeface="Akrobat SemiBold" panose="00000700000000000000" pitchFamily="50" charset="-52"/>
              </a:rPr>
              <a:t>Отвечайте на запросы военкомата.</a:t>
            </a:r>
            <a:r>
              <a:rPr lang="ru-RU" sz="2000" b="0" i="0" dirty="0">
                <a:effectLst/>
                <a:latin typeface="Akrobat SemiBold" panose="00000700000000000000" pitchFamily="50" charset="-52"/>
              </a:rPr>
              <a:t> Срок направления запрашиваемых сведений — 2 недели после получения запроса. Например, у компании могут запросить сведения о гражданах, подлежащих первоначальной постановке на воинский учет, или списки молодежи в возрасте 15–16 лет. До 5 августа 2023 эту информацию предоставляли все работодатели по умолчанию (в сентябре и до 1 ноября соответственно) (</a:t>
            </a:r>
            <a:r>
              <a:rPr lang="ru-RU" sz="2000" b="0" i="0" u="none" strike="noStrike" dirty="0">
                <a:effectLst/>
                <a:latin typeface="Akrobat SemiBold" panose="00000700000000000000" pitchFamily="50" charset="-52"/>
              </a:rPr>
              <a:t>подп. «б» п. 32 и п. 34 Положения о воинском учете</a:t>
            </a:r>
            <a:r>
              <a:rPr lang="ru-RU" sz="2000" b="0" i="0" dirty="0">
                <a:effectLst/>
                <a:latin typeface="Akrobat SemiBold" panose="00000700000000000000" pitchFamily="50" charset="-52"/>
              </a:rPr>
              <a:t>).</a:t>
            </a:r>
          </a:p>
          <a:p>
            <a:pPr algn="l" fontAlgn="base"/>
            <a:r>
              <a:rPr lang="ru-RU" sz="2000" b="1" i="0" dirty="0">
                <a:effectLst/>
                <a:latin typeface="Akrobat SemiBold" panose="00000700000000000000" pitchFamily="50" charset="-52"/>
              </a:rPr>
              <a:t>Сообщайте в военкомат об изменениях в личных данных сотрудника.</a:t>
            </a:r>
            <a:r>
              <a:rPr lang="ru-RU" sz="2000" b="0" i="0" dirty="0">
                <a:effectLst/>
                <a:latin typeface="Akrobat SemiBold" panose="00000700000000000000" pitchFamily="50" charset="-52"/>
              </a:rPr>
              <a:t> Сведения подавайте, если меняется семейное положение, образование, состояние здоровья, место жительства (пребывания), структурное подразделение, в котором работает сотрудник, или должность. Срок подачи данных — 5 рабочих дней со дня изменения соответствующих сведений. До 5 августа 2023 года такие сведения подавали в течение 2 недель (</a:t>
            </a:r>
            <a:r>
              <a:rPr lang="ru-RU" sz="2000" b="0" i="0" u="none" strike="noStrike" dirty="0">
                <a:effectLst/>
                <a:latin typeface="Akrobat SemiBold" panose="00000700000000000000" pitchFamily="50" charset="-52"/>
              </a:rPr>
              <a:t>подп. «е» п. 32 Положения о воинском учете</a:t>
            </a:r>
            <a:r>
              <a:rPr lang="ru-RU" sz="2000" b="0" i="0" dirty="0">
                <a:effectLst/>
                <a:latin typeface="Akrobat SemiBold" panose="00000700000000000000" pitchFamily="50" charset="-52"/>
              </a:rPr>
              <a:t>, </a:t>
            </a:r>
            <a:r>
              <a:rPr lang="ru-RU" sz="2000" b="0" i="0" u="none" strike="noStrike" dirty="0">
                <a:effectLst/>
                <a:latin typeface="Akrobat SemiBold" panose="00000700000000000000" pitchFamily="50" charset="-52"/>
              </a:rPr>
              <a:t>Порядок сообщения об изменениях</a:t>
            </a:r>
            <a:r>
              <a:rPr lang="ru-RU" sz="2000" b="0" i="0" dirty="0">
                <a:effectLst/>
                <a:latin typeface="Akrobat SemiBold" panose="00000700000000000000" pitchFamily="50" charset="-52"/>
              </a:rPr>
              <a:t>).</a:t>
            </a:r>
            <a:endParaRPr lang="ru-RU" sz="20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3995867A-499A-0BC2-EACC-1000F795D27B}"/>
              </a:ext>
            </a:extLst>
          </p:cNvPr>
          <p:cNvSpPr>
            <a:spLocks noGrp="1"/>
          </p:cNvSpPr>
          <p:nvPr>
            <p:ph type="sldNum" sz="quarter" idx="12"/>
          </p:nvPr>
        </p:nvSpPr>
        <p:spPr/>
        <p:txBody>
          <a:bodyPr/>
          <a:lstStyle/>
          <a:p>
            <a:pPr>
              <a:defRPr/>
            </a:pPr>
            <a:fld id="{B6D3A00F-87C0-4526-ABFF-3562B9ADE8B6}" type="slidenum">
              <a:rPr lang="ru-RU" smtClean="0"/>
              <a:pPr>
                <a:defRPr/>
              </a:pPr>
              <a:t>25</a:t>
            </a:fld>
            <a:endParaRPr lang="ru-RU"/>
          </a:p>
        </p:txBody>
      </p:sp>
    </p:spTree>
    <p:extLst>
      <p:ext uri="{BB962C8B-B14F-4D97-AF65-F5344CB8AC3E}">
        <p14:creationId xmlns:p14="http://schemas.microsoft.com/office/powerpoint/2010/main" val="1400323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9673D2-64A6-78E6-C72F-157F4A88FEBC}"/>
              </a:ext>
            </a:extLst>
          </p:cNvPr>
          <p:cNvSpPr>
            <a:spLocks noGrp="1"/>
          </p:cNvSpPr>
          <p:nvPr>
            <p:ph type="title"/>
          </p:nvPr>
        </p:nvSpPr>
        <p:spPr>
          <a:xfrm>
            <a:off x="609600" y="274638"/>
            <a:ext cx="10972800" cy="490066"/>
          </a:xfrm>
        </p:spPr>
        <p:txBody>
          <a:bodyPr/>
          <a:lstStyle/>
          <a:p>
            <a:r>
              <a:rPr lang="ru-RU" sz="2800" dirty="0">
                <a:effectLst/>
                <a:latin typeface="Akrobat Black" panose="00000A00000000000000" pitchFamily="50" charset="-52"/>
                <a:ea typeface="Times New Roman" panose="02020603050405020304" pitchFamily="18" charset="0"/>
                <a:cs typeface="Times New Roman" panose="02020603050405020304" pitchFamily="18" charset="0"/>
              </a:rPr>
              <a:t>Новые правила воинского учета</a:t>
            </a:r>
            <a:endParaRPr lang="ru-RU" sz="6000" dirty="0">
              <a:latin typeface="Akrobat Black" panose="00000A00000000000000" pitchFamily="50" charset="-52"/>
            </a:endParaRPr>
          </a:p>
        </p:txBody>
      </p:sp>
      <p:sp>
        <p:nvSpPr>
          <p:cNvPr id="3" name="Объект 2">
            <a:extLst>
              <a:ext uri="{FF2B5EF4-FFF2-40B4-BE49-F238E27FC236}">
                <a16:creationId xmlns:a16="http://schemas.microsoft.com/office/drawing/2014/main" id="{65DDD935-4B35-FE8A-F2D8-5FAF1056FAA1}"/>
              </a:ext>
            </a:extLst>
          </p:cNvPr>
          <p:cNvSpPr>
            <a:spLocks noGrp="1"/>
          </p:cNvSpPr>
          <p:nvPr>
            <p:ph idx="1"/>
          </p:nvPr>
        </p:nvSpPr>
        <p:spPr>
          <a:xfrm>
            <a:off x="335360" y="908721"/>
            <a:ext cx="11593288" cy="5447630"/>
          </a:xfrm>
        </p:spPr>
        <p:txBody>
          <a:bodyPr/>
          <a:lstStyle/>
          <a:p>
            <a:pPr algn="l" fontAlgn="base"/>
            <a:r>
              <a:rPr lang="ru-RU" sz="2000" b="1" i="0" dirty="0">
                <a:effectLst/>
                <a:latin typeface="Akrobat SemiBold" panose="00000700000000000000" pitchFamily="50" charset="-52"/>
              </a:rPr>
              <a:t>Ежегодно перед новым годом сдавайте в военкомат карточку учета организации по форме 18, план работы по воинскому учету.</a:t>
            </a:r>
            <a:r>
              <a:rPr lang="ru-RU" sz="2000" b="0" i="0" dirty="0">
                <a:effectLst/>
                <a:latin typeface="Akrobat SemiBold" panose="00000700000000000000" pitchFamily="50" charset="-52"/>
              </a:rPr>
              <a:t> Точные сроки ежегодной отчетной кампании уточняйте на местах заранее. Не затягивайте с этой задачей. Военкомат может установить период сдачи ежегодных отчетов, например, на октябрь — ноябрь.</a:t>
            </a:r>
          </a:p>
          <a:p>
            <a:pPr algn="l" fontAlgn="base"/>
            <a:r>
              <a:rPr lang="ru-RU" sz="2000" b="0" i="0" dirty="0">
                <a:effectLst/>
                <a:latin typeface="Akrobat SemiBold" panose="00000700000000000000" pitchFamily="50" charset="-52"/>
              </a:rPr>
              <a:t>Также рекомендуем уточнить в своем военкомате про необходимость сдавать дополнительные отчеты, узнать сроки их сдачи и реквизиты форм, так как общих унифицированных бланков </a:t>
            </a:r>
            <a:r>
              <a:rPr lang="ru-RU" sz="2000" b="0" i="0" dirty="0" err="1">
                <a:effectLst/>
                <a:latin typeface="Akrobat SemiBold" panose="00000700000000000000" pitchFamily="50" charset="-52"/>
              </a:rPr>
              <a:t>допотчетов</a:t>
            </a:r>
            <a:r>
              <a:rPr lang="ru-RU" sz="2000" b="0" i="0" dirty="0">
                <a:effectLst/>
                <a:latin typeface="Akrobat SemiBold" panose="00000700000000000000" pitchFamily="50" charset="-52"/>
              </a:rPr>
              <a:t> может не быть. Так, например, организации, которые ведут бронирование работников, дополнительно сдают отчет по форме № 6 о численности работающих и забронированных граждан, пребывающих в запасе. Также — сведения по форме № 19 об обеспеченности трудовыми ресурсами из числа граждан, пребывающих в запасе, на период мобилизации и на военное время.</a:t>
            </a:r>
          </a:p>
          <a:p>
            <a:pPr algn="l" fontAlgn="base"/>
            <a:r>
              <a:rPr lang="ru-RU" sz="2000" b="1" i="0" dirty="0">
                <a:effectLst/>
                <a:latin typeface="Akrobat SemiBold" panose="00000700000000000000" pitchFamily="50" charset="-52"/>
              </a:rPr>
              <a:t>Актуализируйте документы воинского учета.</a:t>
            </a:r>
            <a:r>
              <a:rPr lang="ru-RU" sz="2000" b="0" i="0" dirty="0">
                <a:effectLst/>
                <a:latin typeface="Akrobat SemiBold" panose="00000700000000000000" pitchFamily="50" charset="-52"/>
              </a:rPr>
              <a:t> Например, если меняете ответственного за воинский учет, обновите внутреннюю документацию и согласуйте изменения с военкоматом.</a:t>
            </a:r>
          </a:p>
          <a:p>
            <a:pPr marL="0" indent="0">
              <a:buNone/>
            </a:pPr>
            <a:endParaRPr lang="ru-RU" sz="20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3995867A-499A-0BC2-EACC-1000F795D27B}"/>
              </a:ext>
            </a:extLst>
          </p:cNvPr>
          <p:cNvSpPr>
            <a:spLocks noGrp="1"/>
          </p:cNvSpPr>
          <p:nvPr>
            <p:ph type="sldNum" sz="quarter" idx="12"/>
          </p:nvPr>
        </p:nvSpPr>
        <p:spPr/>
        <p:txBody>
          <a:bodyPr/>
          <a:lstStyle/>
          <a:p>
            <a:pPr>
              <a:defRPr/>
            </a:pPr>
            <a:fld id="{B6D3A00F-87C0-4526-ABFF-3562B9ADE8B6}" type="slidenum">
              <a:rPr lang="ru-RU" smtClean="0"/>
              <a:pPr>
                <a:defRPr/>
              </a:pPr>
              <a:t>26</a:t>
            </a:fld>
            <a:endParaRPr lang="ru-RU"/>
          </a:p>
        </p:txBody>
      </p:sp>
    </p:spTree>
    <p:extLst>
      <p:ext uri="{BB962C8B-B14F-4D97-AF65-F5344CB8AC3E}">
        <p14:creationId xmlns:p14="http://schemas.microsoft.com/office/powerpoint/2010/main" val="1252301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3531F9-7069-6346-7ED1-B36DBC63059D}"/>
              </a:ext>
            </a:extLst>
          </p:cNvPr>
          <p:cNvSpPr>
            <a:spLocks noGrp="1"/>
          </p:cNvSpPr>
          <p:nvPr>
            <p:ph type="title"/>
          </p:nvPr>
        </p:nvSpPr>
        <p:spPr>
          <a:xfrm>
            <a:off x="609600" y="274638"/>
            <a:ext cx="10972800" cy="850106"/>
          </a:xfrm>
        </p:spPr>
        <p:txBody>
          <a:bodyPr/>
          <a:lstStyle/>
          <a:p>
            <a:r>
              <a:rPr lang="ru-RU" sz="2800" b="0" i="0" dirty="0">
                <a:solidFill>
                  <a:srgbClr val="000000"/>
                </a:solidFill>
                <a:effectLst/>
                <a:latin typeface="Akrobat Black" panose="00000A00000000000000" pitchFamily="50" charset="-52"/>
              </a:rPr>
              <a:t>Как 1 сентября 2024 года изменится проведение </a:t>
            </a:r>
            <a:r>
              <a:rPr lang="ru-RU" sz="2800" b="0" i="0" dirty="0" err="1">
                <a:solidFill>
                  <a:srgbClr val="000000"/>
                </a:solidFill>
                <a:effectLst/>
                <a:latin typeface="Akrobat Black" panose="00000A00000000000000" pitchFamily="50" charset="-52"/>
              </a:rPr>
              <a:t>спецоценки</a:t>
            </a:r>
            <a:br>
              <a:rPr lang="en-US" sz="2800" b="0" i="0" dirty="0">
                <a:solidFill>
                  <a:srgbClr val="000000"/>
                </a:solidFill>
                <a:effectLst/>
                <a:latin typeface="Akrobat Black" panose="00000A00000000000000" pitchFamily="50" charset="-52"/>
              </a:rPr>
            </a:br>
            <a:r>
              <a:rPr lang="ru-RU" sz="2800" b="0" i="0" dirty="0">
                <a:solidFill>
                  <a:srgbClr val="000000"/>
                </a:solidFill>
                <a:effectLst/>
                <a:latin typeface="Akrobat Black" panose="00000A00000000000000" pitchFamily="50" charset="-52"/>
              </a:rPr>
              <a:t>с учетом новой методики</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B787800F-E30F-872F-25E5-BAAAAD8550EF}"/>
              </a:ext>
            </a:extLst>
          </p:cNvPr>
          <p:cNvSpPr>
            <a:spLocks noGrp="1"/>
          </p:cNvSpPr>
          <p:nvPr>
            <p:ph idx="1"/>
          </p:nvPr>
        </p:nvSpPr>
        <p:spPr/>
        <p:txBody>
          <a:bodyPr/>
          <a:lstStyle/>
          <a:p>
            <a:r>
              <a:rPr lang="ru-RU" sz="2400" b="0" i="0" dirty="0">
                <a:solidFill>
                  <a:srgbClr val="000000"/>
                </a:solidFill>
                <a:effectLst/>
                <a:latin typeface="Akrobat SemiBold" panose="00000700000000000000" pitchFamily="50" charset="-52"/>
              </a:rPr>
              <a:t>Обновлена инструкция по заполнению отчета</a:t>
            </a:r>
            <a:endParaRPr lang="ru-RU" sz="2400" b="1" i="0" dirty="0">
              <a:solidFill>
                <a:srgbClr val="000000"/>
              </a:solidFill>
              <a:effectLst/>
              <a:latin typeface="Akrobat SemiBold" panose="00000700000000000000" pitchFamily="50" charset="-52"/>
            </a:endParaRPr>
          </a:p>
          <a:p>
            <a:pPr algn="l"/>
            <a:r>
              <a:rPr lang="ru-RU" sz="2400" b="0" i="0" dirty="0">
                <a:solidFill>
                  <a:srgbClr val="000000"/>
                </a:solidFill>
                <a:effectLst/>
                <a:latin typeface="Akrobat SemiBold" panose="00000700000000000000" pitchFamily="50" charset="-52"/>
              </a:rPr>
              <a:t>Это ставит точку в многолетнем споре специалистов по охране труда, одни из которых заставляют вновь принятых работников расписываться в карте СОУТ. Это все прекрасно, но </a:t>
            </a:r>
            <a:r>
              <a:rPr lang="ru-RU" sz="2400" b="1" i="0" dirty="0">
                <a:solidFill>
                  <a:srgbClr val="000000"/>
                </a:solidFill>
                <a:effectLst/>
                <a:latin typeface="Akrobat SemiBold" panose="00000700000000000000" pitchFamily="50" charset="-52"/>
              </a:rPr>
              <a:t>в карте СОУТ расписываются в ознакомлении те работники, чьи СНИЛС перечислены в карте. </a:t>
            </a:r>
            <a:r>
              <a:rPr lang="ru-RU" sz="2400" b="0" i="0" dirty="0">
                <a:solidFill>
                  <a:srgbClr val="000000"/>
                </a:solidFill>
                <a:effectLst/>
                <a:latin typeface="Akrobat SemiBold" panose="00000700000000000000" pitchFamily="50" charset="-52"/>
              </a:rPr>
              <a:t>При этом законодатель в приказе Минтруда № 817н уточнил, что это требование относится только к работникам, занятым на данном рабочем месте, предшествовавшим заполнению карты.</a:t>
            </a:r>
            <a:r>
              <a:rPr lang="ru-RU" sz="2400" b="1" i="0" dirty="0">
                <a:solidFill>
                  <a:srgbClr val="000000"/>
                </a:solidFill>
                <a:effectLst/>
                <a:latin typeface="Akrobat SemiBold" panose="00000700000000000000" pitchFamily="50" charset="-52"/>
              </a:rPr>
              <a:t> Новые сотрудники должны быть ознакомлены с результатами СОУТ в форме, указанной п Положении о СУОТ</a:t>
            </a:r>
            <a:r>
              <a:rPr lang="ru-RU" sz="2400" b="0" i="0" dirty="0">
                <a:solidFill>
                  <a:srgbClr val="000000"/>
                </a:solidFill>
                <a:effectLst/>
                <a:latin typeface="Akrobat SemiBold" panose="00000700000000000000" pitchFamily="50" charset="-52"/>
              </a:rPr>
              <a:t>, и обязательно — в трудовом договоре (статья 57 ТК РФ). Как правило, программа вводного инструктажа включает в себя данные сведения.</a:t>
            </a:r>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6835D30A-4D72-ED38-FC9D-29CA72A4D14D}"/>
              </a:ext>
            </a:extLst>
          </p:cNvPr>
          <p:cNvSpPr>
            <a:spLocks noGrp="1"/>
          </p:cNvSpPr>
          <p:nvPr>
            <p:ph type="sldNum" sz="quarter" idx="12"/>
          </p:nvPr>
        </p:nvSpPr>
        <p:spPr/>
        <p:txBody>
          <a:bodyPr/>
          <a:lstStyle/>
          <a:p>
            <a:pPr>
              <a:defRPr/>
            </a:pPr>
            <a:fld id="{B6D3A00F-87C0-4526-ABFF-3562B9ADE8B6}" type="slidenum">
              <a:rPr lang="ru-RU" smtClean="0"/>
              <a:pPr>
                <a:defRPr/>
              </a:pPr>
              <a:t>27</a:t>
            </a:fld>
            <a:endParaRPr lang="ru-RU"/>
          </a:p>
        </p:txBody>
      </p:sp>
    </p:spTree>
    <p:extLst>
      <p:ext uri="{BB962C8B-B14F-4D97-AF65-F5344CB8AC3E}">
        <p14:creationId xmlns:p14="http://schemas.microsoft.com/office/powerpoint/2010/main" val="976121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CD5DCB-CE56-BBEF-9198-4DEE7254F4B1}"/>
              </a:ext>
            </a:extLst>
          </p:cNvPr>
          <p:cNvSpPr>
            <a:spLocks noGrp="1"/>
          </p:cNvSpPr>
          <p:nvPr>
            <p:ph type="title"/>
          </p:nvPr>
        </p:nvSpPr>
        <p:spPr/>
        <p:txBody>
          <a:bodyPr/>
          <a:lstStyle/>
          <a:p>
            <a:r>
              <a:rPr lang="ru-RU" sz="2800" kern="0" dirty="0">
                <a:solidFill>
                  <a:srgbClr val="333333"/>
                </a:solidFill>
                <a:effectLst/>
                <a:latin typeface="Akrobat Black" panose="00000A00000000000000" pitchFamily="50" charset="-52"/>
                <a:ea typeface="Times New Roman" panose="02020603050405020304" pitchFamily="18" charset="0"/>
                <a:cs typeface="Times New Roman" panose="02020603050405020304" pitchFamily="18" charset="0"/>
              </a:rPr>
              <a:t>В 2024 году уже реализованы и еще планируются изменения</a:t>
            </a:r>
            <a:br>
              <a:rPr lang="en-US" sz="2800" kern="0" dirty="0">
                <a:solidFill>
                  <a:srgbClr val="333333"/>
                </a:solidFill>
                <a:effectLst/>
                <a:latin typeface="Akrobat Black" panose="00000A00000000000000" pitchFamily="50" charset="-52"/>
                <a:ea typeface="Times New Roman" panose="02020603050405020304" pitchFamily="18" charset="0"/>
                <a:cs typeface="Times New Roman" panose="02020603050405020304" pitchFamily="18" charset="0"/>
              </a:rPr>
            </a:br>
            <a:r>
              <a:rPr lang="ru-RU" sz="2800" kern="0" dirty="0">
                <a:solidFill>
                  <a:srgbClr val="333333"/>
                </a:solidFill>
                <a:effectLst/>
                <a:latin typeface="Akrobat Black" panose="00000A00000000000000" pitchFamily="50" charset="-52"/>
                <a:ea typeface="Times New Roman" panose="02020603050405020304" pitchFamily="18" charset="0"/>
                <a:cs typeface="Times New Roman" panose="02020603050405020304" pitchFamily="18" charset="0"/>
              </a:rPr>
              <a:t>в законодательстве об охране труда</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996354A3-91B9-366F-0393-D55003549B1A}"/>
              </a:ext>
            </a:extLst>
          </p:cNvPr>
          <p:cNvSpPr>
            <a:spLocks noGrp="1"/>
          </p:cNvSpPr>
          <p:nvPr>
            <p:ph idx="1"/>
          </p:nvPr>
        </p:nvSpPr>
        <p:spPr>
          <a:xfrm>
            <a:off x="335360" y="1417639"/>
            <a:ext cx="11247040" cy="4708526"/>
          </a:xfrm>
        </p:spPr>
        <p:txBody>
          <a:bodyPr/>
          <a:lstStyle/>
          <a:p>
            <a:pPr marL="0" indent="0">
              <a:lnSpc>
                <a:spcPts val="1740"/>
              </a:lnSpc>
              <a:spcAft>
                <a:spcPts val="1500"/>
              </a:spcAft>
              <a:buNone/>
            </a:pPr>
            <a:endParaRPr lang="ru-RU" sz="2400" dirty="0">
              <a:latin typeface="Akrobat SemiBold" panose="00000700000000000000" pitchFamily="50" charset="-52"/>
            </a:endParaRPr>
          </a:p>
          <a:p>
            <a:pPr>
              <a:lnSpc>
                <a:spcPts val="1740"/>
              </a:lnSpc>
              <a:spcAft>
                <a:spcPts val="1500"/>
              </a:spcAft>
            </a:pPr>
            <a:r>
              <a:rPr lang="ru-RU" sz="2400" dirty="0">
                <a:latin typeface="Akrobat SemiBold" panose="00000700000000000000" pitchFamily="50" charset="-52"/>
              </a:rPr>
              <a:t>Пожарная безопасность</a:t>
            </a:r>
          </a:p>
          <a:p>
            <a:pPr marL="238125">
              <a:lnSpc>
                <a:spcPct val="107000"/>
              </a:lnSpc>
              <a:spcAft>
                <a:spcPts val="1500"/>
              </a:spcAft>
            </a:pPr>
            <a:r>
              <a:rPr lang="ru-RU" sz="2400" dirty="0">
                <a:latin typeface="Akrobat SemiBold" panose="00000700000000000000" pitchFamily="50" charset="-52"/>
              </a:rPr>
              <a:t>Обновление методики проведения СОУТ</a:t>
            </a:r>
          </a:p>
          <a:p>
            <a:pPr marL="238125">
              <a:lnSpc>
                <a:spcPct val="107000"/>
              </a:lnSpc>
              <a:spcAft>
                <a:spcPts val="1500"/>
              </a:spcAft>
            </a:pPr>
            <a:r>
              <a:rPr lang="ru-RU" sz="2400" dirty="0">
                <a:latin typeface="Akrobat SemiBold" panose="00000700000000000000" pitchFamily="50" charset="-52"/>
              </a:rPr>
              <a:t>Правила оказания первой помощи</a:t>
            </a:r>
          </a:p>
          <a:p>
            <a:pPr marL="238125">
              <a:lnSpc>
                <a:spcPct val="107000"/>
              </a:lnSpc>
              <a:spcAft>
                <a:spcPts val="1500"/>
              </a:spcAft>
            </a:pPr>
            <a:r>
              <a:rPr lang="ru-RU" sz="2400" dirty="0">
                <a:latin typeface="Akrobat SemiBold" panose="00000700000000000000" pitchFamily="50" charset="-52"/>
              </a:rPr>
              <a:t>Новый порядок проведения медосмотров</a:t>
            </a:r>
          </a:p>
          <a:p>
            <a:pPr marL="238125">
              <a:lnSpc>
                <a:spcPct val="107000"/>
              </a:lnSpc>
              <a:spcAft>
                <a:spcPts val="1500"/>
              </a:spcAft>
            </a:pPr>
            <a:r>
              <a:rPr lang="ru-RU" sz="2400" dirty="0">
                <a:latin typeface="Akrobat SemiBold" panose="00000700000000000000" pitchFamily="50" charset="-52"/>
              </a:rPr>
              <a:t>Правила аккредитации организаций и ИП</a:t>
            </a:r>
          </a:p>
          <a:p>
            <a:pPr marL="238125">
              <a:lnSpc>
                <a:spcPct val="107000"/>
              </a:lnSpc>
              <a:spcAft>
                <a:spcPts val="1500"/>
              </a:spcAft>
            </a:pPr>
            <a:r>
              <a:rPr lang="ru-RU" sz="2400" dirty="0">
                <a:latin typeface="Akrobat SemiBold" panose="00000700000000000000" pitchFamily="50" charset="-52"/>
              </a:rPr>
              <a:t>Единая государственная информационная система учета несчастных случаев</a:t>
            </a:r>
          </a:p>
          <a:p>
            <a:pPr marL="238125">
              <a:lnSpc>
                <a:spcPct val="107000"/>
              </a:lnSpc>
              <a:spcAft>
                <a:spcPts val="1500"/>
              </a:spcAft>
            </a:pPr>
            <a:r>
              <a:rPr lang="ru-RU" sz="2400" dirty="0">
                <a:latin typeface="Akrobat SemiBold" panose="00000700000000000000" pitchFamily="50" charset="-52"/>
              </a:rPr>
              <a:t>Транспортная безопасность</a:t>
            </a:r>
          </a:p>
        </p:txBody>
      </p:sp>
      <p:sp>
        <p:nvSpPr>
          <p:cNvPr id="4" name="Номер слайда 3">
            <a:extLst>
              <a:ext uri="{FF2B5EF4-FFF2-40B4-BE49-F238E27FC236}">
                <a16:creationId xmlns:a16="http://schemas.microsoft.com/office/drawing/2014/main" id="{E31817A3-B7D4-6E51-4C28-6786C414A0B0}"/>
              </a:ext>
            </a:extLst>
          </p:cNvPr>
          <p:cNvSpPr>
            <a:spLocks noGrp="1"/>
          </p:cNvSpPr>
          <p:nvPr>
            <p:ph type="sldNum" sz="quarter" idx="12"/>
          </p:nvPr>
        </p:nvSpPr>
        <p:spPr/>
        <p:txBody>
          <a:bodyPr/>
          <a:lstStyle/>
          <a:p>
            <a:pPr>
              <a:defRPr/>
            </a:pPr>
            <a:fld id="{B6D3A00F-87C0-4526-ABFF-3562B9ADE8B6}" type="slidenum">
              <a:rPr lang="ru-RU" smtClean="0"/>
              <a:pPr>
                <a:defRPr/>
              </a:pPr>
              <a:t>28</a:t>
            </a:fld>
            <a:endParaRPr lang="ru-RU"/>
          </a:p>
        </p:txBody>
      </p:sp>
    </p:spTree>
    <p:extLst>
      <p:ext uri="{BB962C8B-B14F-4D97-AF65-F5344CB8AC3E}">
        <p14:creationId xmlns:p14="http://schemas.microsoft.com/office/powerpoint/2010/main" val="1613965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68E553-1F2B-D2C5-0D10-0F3706CE90EF}"/>
              </a:ext>
            </a:extLst>
          </p:cNvPr>
          <p:cNvSpPr>
            <a:spLocks noGrp="1"/>
          </p:cNvSpPr>
          <p:nvPr>
            <p:ph type="title"/>
          </p:nvPr>
        </p:nvSpPr>
        <p:spPr>
          <a:xfrm>
            <a:off x="335360" y="274638"/>
            <a:ext cx="11521280" cy="706090"/>
          </a:xfrm>
        </p:spPr>
        <p:txBody>
          <a:bodyPr/>
          <a:lstStyle/>
          <a:p>
            <a:r>
              <a:rPr lang="ru-RU" sz="2800" dirty="0">
                <a:latin typeface="Akrobat Black" panose="00000A00000000000000" pitchFamily="50" charset="-52"/>
              </a:rPr>
              <a:t>Электронный документооборот</a:t>
            </a:r>
          </a:p>
        </p:txBody>
      </p:sp>
      <p:sp>
        <p:nvSpPr>
          <p:cNvPr id="3" name="Объект 2">
            <a:extLst>
              <a:ext uri="{FF2B5EF4-FFF2-40B4-BE49-F238E27FC236}">
                <a16:creationId xmlns:a16="http://schemas.microsoft.com/office/drawing/2014/main" id="{62713EED-4634-2EBC-B088-6292C7FFFF46}"/>
              </a:ext>
            </a:extLst>
          </p:cNvPr>
          <p:cNvSpPr>
            <a:spLocks noGrp="1"/>
          </p:cNvSpPr>
          <p:nvPr>
            <p:ph idx="1"/>
          </p:nvPr>
        </p:nvSpPr>
        <p:spPr/>
        <p:txBody>
          <a:bodyPr/>
          <a:lstStyle/>
          <a:p>
            <a:pPr marL="0" indent="0" algn="ctr">
              <a:buNone/>
            </a:pPr>
            <a:r>
              <a:rPr lang="ru-RU" sz="2800" b="0" i="0" dirty="0">
                <a:effectLst/>
                <a:latin typeface="Akrobat SemiBold" panose="00000700000000000000" pitchFamily="50" charset="-52"/>
              </a:rPr>
              <a:t>Для обмена электронными документами участники могут использовать информационные системы (ИС):</a:t>
            </a:r>
            <a:endParaRPr lang="en-US" sz="2800" b="0" i="0" dirty="0">
              <a:effectLst/>
              <a:latin typeface="Akrobat SemiBold" panose="00000700000000000000" pitchFamily="50" charset="-52"/>
            </a:endParaRPr>
          </a:p>
          <a:p>
            <a:pPr marL="0" indent="0" algn="l">
              <a:buNone/>
            </a:pPr>
            <a:endParaRPr lang="ru-RU" sz="2800" b="0" i="0" dirty="0">
              <a:effectLst/>
              <a:latin typeface="Akrobat SemiBold" panose="00000700000000000000" pitchFamily="50" charset="-52"/>
            </a:endParaRPr>
          </a:p>
          <a:p>
            <a:pPr marL="457200" indent="-457200" algn="l">
              <a:buFont typeface="+mj-lt"/>
              <a:buAutoNum type="arabicPeriod"/>
            </a:pPr>
            <a:r>
              <a:rPr lang="ru-RU" sz="2400" b="0" i="0" dirty="0">
                <a:effectLst/>
                <a:latin typeface="Akrobat SemiBold" panose="00000700000000000000" pitchFamily="50" charset="-52"/>
              </a:rPr>
              <a:t>ЕЦП «Работа в России».</a:t>
            </a:r>
          </a:p>
          <a:p>
            <a:pPr marL="457200" indent="-457200" algn="l">
              <a:buFont typeface="+mj-lt"/>
              <a:buAutoNum type="arabicPeriod"/>
            </a:pPr>
            <a:r>
              <a:rPr lang="ru-RU" sz="2400" b="0" i="0" dirty="0">
                <a:effectLst/>
                <a:latin typeface="Akrobat SemiBold" panose="00000700000000000000" pitchFamily="50" charset="-52"/>
              </a:rPr>
              <a:t>ИС работодателя, если она позволяет:</a:t>
            </a:r>
          </a:p>
          <a:p>
            <a:pPr marL="0" indent="0" algn="l">
              <a:buNone/>
            </a:pPr>
            <a:r>
              <a:rPr lang="en-US" sz="2400" b="0" i="0" dirty="0">
                <a:effectLst/>
                <a:latin typeface="Akrobat SemiBold" panose="00000700000000000000" pitchFamily="50" charset="-52"/>
              </a:rPr>
              <a:t>	</a:t>
            </a:r>
            <a:r>
              <a:rPr lang="ru-RU" sz="2400" b="0" i="0" dirty="0">
                <a:effectLst/>
                <a:latin typeface="Akrobat SemiBold" panose="00000700000000000000" pitchFamily="50" charset="-52"/>
              </a:rPr>
              <a:t>подписывать и хранить электронные документы;</a:t>
            </a:r>
          </a:p>
          <a:p>
            <a:pPr marL="0" indent="0" algn="l">
              <a:buNone/>
            </a:pPr>
            <a:r>
              <a:rPr lang="en-US" sz="2400" b="0" i="0" dirty="0">
                <a:effectLst/>
                <a:latin typeface="Akrobat SemiBold" panose="00000700000000000000" pitchFamily="50" charset="-52"/>
              </a:rPr>
              <a:t>	</a:t>
            </a:r>
            <a:r>
              <a:rPr lang="ru-RU" sz="2400" b="0" i="0" dirty="0">
                <a:effectLst/>
                <a:latin typeface="Akrobat SemiBold" panose="00000700000000000000" pitchFamily="50" charset="-52"/>
              </a:rPr>
              <a:t>фиксировать факт получения электронных документов сторонами трудовых отношений.</a:t>
            </a:r>
          </a:p>
          <a:p>
            <a:endParaRPr lang="ru-RU" sz="24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3A4BB663-B1F8-FEEF-14A8-E3AADABEEB2F}"/>
              </a:ext>
            </a:extLst>
          </p:cNvPr>
          <p:cNvSpPr>
            <a:spLocks noGrp="1"/>
          </p:cNvSpPr>
          <p:nvPr>
            <p:ph type="sldNum" sz="quarter" idx="12"/>
          </p:nvPr>
        </p:nvSpPr>
        <p:spPr/>
        <p:txBody>
          <a:bodyPr/>
          <a:lstStyle/>
          <a:p>
            <a:pPr>
              <a:defRPr/>
            </a:pPr>
            <a:fld id="{B6D3A00F-87C0-4526-ABFF-3562B9ADE8B6}" type="slidenum">
              <a:rPr lang="ru-RU" smtClean="0"/>
              <a:pPr>
                <a:defRPr/>
              </a:pPr>
              <a:t>29</a:t>
            </a:fld>
            <a:endParaRPr lang="ru-RU"/>
          </a:p>
        </p:txBody>
      </p:sp>
    </p:spTree>
    <p:extLst>
      <p:ext uri="{BB962C8B-B14F-4D97-AF65-F5344CB8AC3E}">
        <p14:creationId xmlns:p14="http://schemas.microsoft.com/office/powerpoint/2010/main" val="3611332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E5F90BAF-6172-DE9A-FB57-D096D76D679B}"/>
              </a:ext>
            </a:extLst>
          </p:cNvPr>
          <p:cNvSpPr>
            <a:spLocks noGrp="1"/>
          </p:cNvSpPr>
          <p:nvPr>
            <p:ph type="sldNum" sz="quarter" idx="12"/>
          </p:nvPr>
        </p:nvSpPr>
        <p:spPr/>
        <p:txBody>
          <a:bodyPr/>
          <a:lstStyle/>
          <a:p>
            <a:pPr>
              <a:defRPr/>
            </a:pPr>
            <a:fld id="{B6D3A00F-87C0-4526-ABFF-3562B9ADE8B6}" type="slidenum">
              <a:rPr lang="ru-RU" smtClean="0"/>
              <a:pPr>
                <a:defRPr/>
              </a:pPr>
              <a:t>30</a:t>
            </a:fld>
            <a:endParaRPr lang="ru-RU"/>
          </a:p>
        </p:txBody>
      </p:sp>
      <p:pic>
        <p:nvPicPr>
          <p:cNvPr id="8" name="Рисунок 7">
            <a:extLst>
              <a:ext uri="{FF2B5EF4-FFF2-40B4-BE49-F238E27FC236}">
                <a16:creationId xmlns:a16="http://schemas.microsoft.com/office/drawing/2014/main" id="{D8D3BB26-81EE-96D1-4FE5-9430388EF895}"/>
              </a:ext>
            </a:extLst>
          </p:cNvPr>
          <p:cNvPicPr>
            <a:picLocks noChangeAspect="1"/>
          </p:cNvPicPr>
          <p:nvPr/>
        </p:nvPicPr>
        <p:blipFill>
          <a:blip r:embed="rId2"/>
          <a:stretch>
            <a:fillRect/>
          </a:stretch>
        </p:blipFill>
        <p:spPr>
          <a:xfrm>
            <a:off x="1283804" y="939923"/>
            <a:ext cx="9624392" cy="5413721"/>
          </a:xfrm>
          <a:prstGeom prst="rect">
            <a:avLst/>
          </a:prstGeom>
        </p:spPr>
      </p:pic>
      <p:sp>
        <p:nvSpPr>
          <p:cNvPr id="5" name="Заголовок 1">
            <a:extLst>
              <a:ext uri="{FF2B5EF4-FFF2-40B4-BE49-F238E27FC236}">
                <a16:creationId xmlns:a16="http://schemas.microsoft.com/office/drawing/2014/main" id="{7C2289B6-A384-9B30-E04A-C50911A56C67}"/>
              </a:ext>
            </a:extLst>
          </p:cNvPr>
          <p:cNvSpPr>
            <a:spLocks noGrp="1"/>
          </p:cNvSpPr>
          <p:nvPr>
            <p:ph type="title"/>
          </p:nvPr>
        </p:nvSpPr>
        <p:spPr>
          <a:xfrm>
            <a:off x="335360" y="274638"/>
            <a:ext cx="11521280" cy="706090"/>
          </a:xfrm>
        </p:spPr>
        <p:txBody>
          <a:bodyPr/>
          <a:lstStyle/>
          <a:p>
            <a:r>
              <a:rPr lang="ru-RU" sz="2800" dirty="0">
                <a:latin typeface="Akrobat Black" panose="00000A00000000000000" pitchFamily="50" charset="-52"/>
              </a:rPr>
              <a:t>Электронный документооборот</a:t>
            </a:r>
          </a:p>
        </p:txBody>
      </p:sp>
    </p:spTree>
    <p:extLst>
      <p:ext uri="{BB962C8B-B14F-4D97-AF65-F5344CB8AC3E}">
        <p14:creationId xmlns:p14="http://schemas.microsoft.com/office/powerpoint/2010/main" val="3210331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2FFDB6-7C53-B9A0-B727-92F2BB024BD2}"/>
              </a:ext>
            </a:extLst>
          </p:cNvPr>
          <p:cNvSpPr>
            <a:spLocks noGrp="1"/>
          </p:cNvSpPr>
          <p:nvPr>
            <p:ph type="title"/>
          </p:nvPr>
        </p:nvSpPr>
        <p:spPr>
          <a:xfrm>
            <a:off x="335360" y="274638"/>
            <a:ext cx="11247040" cy="1143000"/>
          </a:xfrm>
        </p:spPr>
        <p:txBody>
          <a:bodyPr/>
          <a:lstStyle/>
          <a:p>
            <a:r>
              <a:rPr lang="ru-RU" sz="2800" b="0" i="0" dirty="0">
                <a:solidFill>
                  <a:srgbClr val="333333"/>
                </a:solidFill>
                <a:effectLst/>
                <a:latin typeface="Akrobat Black" panose="00000A00000000000000" pitchFamily="50" charset="-52"/>
              </a:rPr>
              <a:t>Антитеррористическая защищенность объекта:</a:t>
            </a:r>
            <a:br>
              <a:rPr lang="en-US" sz="2800" b="0" i="0" dirty="0">
                <a:solidFill>
                  <a:srgbClr val="333333"/>
                </a:solidFill>
                <a:effectLst/>
                <a:latin typeface="Akrobat Black" panose="00000A00000000000000" pitchFamily="50" charset="-52"/>
              </a:rPr>
            </a:br>
            <a:r>
              <a:rPr lang="ru-RU" sz="2800" b="0" i="0" dirty="0">
                <a:solidFill>
                  <a:srgbClr val="333333"/>
                </a:solidFill>
                <a:effectLst/>
                <a:latin typeface="Akrobat Black" panose="00000A00000000000000" pitchFamily="50" charset="-52"/>
              </a:rPr>
              <a:t>что должен знать руководитель</a:t>
            </a:r>
            <a:endParaRPr lang="ru-RU" sz="2800" dirty="0">
              <a:latin typeface="Akrobat Black" panose="00000A00000000000000" pitchFamily="50" charset="-52"/>
            </a:endParaRPr>
          </a:p>
        </p:txBody>
      </p:sp>
      <p:sp>
        <p:nvSpPr>
          <p:cNvPr id="3" name="Объект 2">
            <a:extLst>
              <a:ext uri="{FF2B5EF4-FFF2-40B4-BE49-F238E27FC236}">
                <a16:creationId xmlns:a16="http://schemas.microsoft.com/office/drawing/2014/main" id="{27F192BF-8B31-98A7-9928-BAAF077BFFE9}"/>
              </a:ext>
            </a:extLst>
          </p:cNvPr>
          <p:cNvSpPr>
            <a:spLocks noGrp="1"/>
          </p:cNvSpPr>
          <p:nvPr>
            <p:ph idx="1"/>
          </p:nvPr>
        </p:nvSpPr>
        <p:spPr>
          <a:xfrm>
            <a:off x="335360" y="1600201"/>
            <a:ext cx="11521280" cy="4525963"/>
          </a:xfrm>
        </p:spPr>
        <p:txBody>
          <a:bodyPr/>
          <a:lstStyle/>
          <a:p>
            <a:pPr marL="0" indent="0" algn="ctr">
              <a:buNone/>
            </a:pPr>
            <a:r>
              <a:rPr lang="ru-RU" sz="2800" b="0" i="0" dirty="0">
                <a:effectLst/>
                <a:latin typeface="Akrobat SemiBold" panose="00000700000000000000" pitchFamily="50" charset="-52"/>
              </a:rPr>
              <a:t>Согласно ч. 6 ст. 3 Закона «О противодействии терроризму»</a:t>
            </a:r>
            <a:br>
              <a:rPr lang="en-US" sz="2800" dirty="0">
                <a:latin typeface="Akrobat SemiBold" panose="00000700000000000000" pitchFamily="50" charset="-52"/>
              </a:rPr>
            </a:br>
            <a:r>
              <a:rPr lang="ru-RU" sz="2800" b="0" i="0" u="none" strike="noStrike" dirty="0">
                <a:effectLst/>
                <a:latin typeface="Akrobat SemiBold" panose="00000700000000000000" pitchFamily="50" charset="-52"/>
              </a:rPr>
              <a:t>от 06.03.2006 </a:t>
            </a:r>
            <a:r>
              <a:rPr lang="en-US" sz="2800" dirty="0">
                <a:latin typeface="Akrobat SemiBold" panose="00000700000000000000" pitchFamily="50" charset="-52"/>
              </a:rPr>
              <a:t>N</a:t>
            </a:r>
            <a:r>
              <a:rPr lang="ru-RU" sz="2800" b="0" i="0" u="none" strike="noStrike" dirty="0">
                <a:effectLst/>
                <a:latin typeface="Akrobat SemiBold" panose="00000700000000000000" pitchFamily="50" charset="-52"/>
              </a:rPr>
              <a:t> 35-ФЗ</a:t>
            </a:r>
            <a:r>
              <a:rPr lang="ru-RU" sz="2800" b="0" i="0" dirty="0">
                <a:effectLst/>
                <a:latin typeface="Akrobat SemiBold" panose="00000700000000000000" pitchFamily="50" charset="-52"/>
              </a:rPr>
              <a:t> антитеррористической защищенности подлежат места массового пребывания, к которым относятся:</a:t>
            </a:r>
          </a:p>
          <a:p>
            <a:r>
              <a:rPr lang="ru-RU" sz="2400" b="0" i="0" dirty="0">
                <a:solidFill>
                  <a:srgbClr val="333333"/>
                </a:solidFill>
                <a:effectLst/>
                <a:latin typeface="Akrobat SemiBold" panose="00000700000000000000" pitchFamily="50" charset="-52"/>
              </a:rPr>
              <a:t>территории общего пользования поселения, муниципального округа или городского округа</a:t>
            </a:r>
            <a:r>
              <a:rPr lang="ru-RU" sz="2400" dirty="0">
                <a:solidFill>
                  <a:srgbClr val="333333"/>
                </a:solidFill>
                <a:latin typeface="Akrobat SemiBold" panose="00000700000000000000" pitchFamily="50" charset="-52"/>
              </a:rPr>
              <a:t>;</a:t>
            </a:r>
            <a:endParaRPr lang="ru-RU" sz="2400" b="0" i="0" dirty="0">
              <a:solidFill>
                <a:srgbClr val="333333"/>
              </a:solidFill>
              <a:effectLst/>
              <a:latin typeface="Akrobat SemiBold" panose="00000700000000000000" pitchFamily="50" charset="-52"/>
            </a:endParaRPr>
          </a:p>
          <a:p>
            <a:r>
              <a:rPr lang="ru-RU" sz="2400" b="0" i="0" dirty="0">
                <a:solidFill>
                  <a:srgbClr val="333333"/>
                </a:solidFill>
                <a:effectLst/>
                <a:latin typeface="Akrobat SemiBold" panose="00000700000000000000" pitchFamily="50" charset="-52"/>
              </a:rPr>
              <a:t>специально отведенные территории за их пределами;</a:t>
            </a:r>
          </a:p>
          <a:p>
            <a:r>
              <a:rPr lang="ru-RU" sz="2400" b="0" i="0" dirty="0">
                <a:solidFill>
                  <a:srgbClr val="333333"/>
                </a:solidFill>
                <a:effectLst/>
                <a:latin typeface="Akrobat SemiBold" panose="00000700000000000000" pitchFamily="50" charset="-52"/>
              </a:rPr>
              <a:t>места общего пользования в здании, строении, сооружении или ином объекте, на которых при определенных условиях может одновременно находиться более 50 человек.</a:t>
            </a:r>
          </a:p>
          <a:p>
            <a:pPr marL="0" indent="0" algn="ctr">
              <a:buNone/>
            </a:pPr>
            <a:r>
              <a:rPr lang="ru-RU" sz="2800" b="0" i="0" dirty="0">
                <a:solidFill>
                  <a:srgbClr val="333333"/>
                </a:solidFill>
                <a:effectLst/>
                <a:latin typeface="Akrobat SemiBold" panose="00000700000000000000" pitchFamily="50" charset="-52"/>
              </a:rPr>
              <a:t>В одной организации может быть несколько объектов защиты, если в каждом из зданий или строений находится одновременно больше 50 человек.</a:t>
            </a:r>
            <a:endParaRPr lang="ru-RU" sz="28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949EFA86-603B-4EF9-0876-C17D15ED5AE3}"/>
              </a:ext>
            </a:extLst>
          </p:cNvPr>
          <p:cNvSpPr>
            <a:spLocks noGrp="1"/>
          </p:cNvSpPr>
          <p:nvPr>
            <p:ph type="sldNum" sz="quarter" idx="12"/>
          </p:nvPr>
        </p:nvSpPr>
        <p:spPr/>
        <p:txBody>
          <a:bodyPr/>
          <a:lstStyle/>
          <a:p>
            <a:pPr>
              <a:defRPr/>
            </a:pPr>
            <a:fld id="{B6D3A00F-87C0-4526-ABFF-3562B9ADE8B6}" type="slidenum">
              <a:rPr lang="ru-RU" smtClean="0"/>
              <a:pPr>
                <a:defRPr/>
              </a:pPr>
              <a:t>31</a:t>
            </a:fld>
            <a:endParaRPr lang="ru-RU"/>
          </a:p>
        </p:txBody>
      </p:sp>
    </p:spTree>
    <p:extLst>
      <p:ext uri="{BB962C8B-B14F-4D97-AF65-F5344CB8AC3E}">
        <p14:creationId xmlns:p14="http://schemas.microsoft.com/office/powerpoint/2010/main" val="1212013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695AB5C-6071-3946-F3DE-871887ABEFD8}"/>
              </a:ext>
            </a:extLst>
          </p:cNvPr>
          <p:cNvSpPr>
            <a:spLocks noGrp="1"/>
          </p:cNvSpPr>
          <p:nvPr>
            <p:ph idx="1"/>
          </p:nvPr>
        </p:nvSpPr>
        <p:spPr/>
        <p:txBody>
          <a:bodyPr/>
          <a:lstStyle/>
          <a:p>
            <a:pPr marL="0" indent="0" algn="ctr">
              <a:buNone/>
            </a:pPr>
            <a:r>
              <a:rPr lang="ru-RU" sz="2800" b="0" i="0" dirty="0">
                <a:solidFill>
                  <a:srgbClr val="333333"/>
                </a:solidFill>
                <a:effectLst/>
                <a:latin typeface="Akrobat SemiBold" panose="00000700000000000000" pitchFamily="50" charset="-52"/>
              </a:rPr>
              <a:t>Чтобы обеспечить АТЗ, организация должна:</a:t>
            </a:r>
          </a:p>
          <a:p>
            <a:pPr algn="l">
              <a:buFont typeface="Arial" panose="020B0604020202020204" pitchFamily="34" charset="0"/>
              <a:buChar char="•"/>
            </a:pPr>
            <a:r>
              <a:rPr lang="ru-RU" sz="2800" b="0" i="0" dirty="0">
                <a:solidFill>
                  <a:srgbClr val="333333"/>
                </a:solidFill>
                <a:effectLst/>
                <a:latin typeface="Akrobat SemiBold" panose="00000700000000000000" pitchFamily="50" charset="-52"/>
              </a:rPr>
              <a:t>провести оценку уязвимости,</a:t>
            </a:r>
          </a:p>
          <a:p>
            <a:pPr algn="l">
              <a:buFont typeface="Arial" panose="020B0604020202020204" pitchFamily="34" charset="0"/>
              <a:buChar char="•"/>
            </a:pPr>
            <a:r>
              <a:rPr lang="ru-RU" sz="2800" b="0" i="0" dirty="0">
                <a:solidFill>
                  <a:srgbClr val="333333"/>
                </a:solidFill>
                <a:effectLst/>
                <a:latin typeface="Akrobat SemiBold" panose="00000700000000000000" pitchFamily="50" charset="-52"/>
              </a:rPr>
              <a:t>составить акт обследования;</a:t>
            </a:r>
          </a:p>
          <a:p>
            <a:pPr algn="l">
              <a:buFont typeface="Arial" panose="020B0604020202020204" pitchFamily="34" charset="0"/>
              <a:buChar char="•"/>
            </a:pPr>
            <a:r>
              <a:rPr lang="ru-RU" sz="2800" b="0" i="0" dirty="0">
                <a:solidFill>
                  <a:srgbClr val="333333"/>
                </a:solidFill>
                <a:effectLst/>
                <a:latin typeface="Akrobat SemiBold" panose="00000700000000000000" pitchFamily="50" charset="-52"/>
              </a:rPr>
              <a:t>категорировать объект защиты;</a:t>
            </a:r>
          </a:p>
          <a:p>
            <a:pPr algn="l">
              <a:buFont typeface="Arial" panose="020B0604020202020204" pitchFamily="34" charset="0"/>
              <a:buChar char="•"/>
            </a:pPr>
            <a:r>
              <a:rPr lang="ru-RU" sz="2800" b="0" i="0" dirty="0">
                <a:solidFill>
                  <a:srgbClr val="333333"/>
                </a:solidFill>
                <a:effectLst/>
                <a:latin typeface="Akrobat SemiBold" panose="00000700000000000000" pitchFamily="50" charset="-52"/>
              </a:rPr>
              <a:t>составить, согласовать паспорт безопасности и актуализировать его по мере необходимости;</a:t>
            </a:r>
          </a:p>
          <a:p>
            <a:pPr algn="l">
              <a:buFont typeface="Arial" panose="020B0604020202020204" pitchFamily="34" charset="0"/>
              <a:buChar char="•"/>
            </a:pPr>
            <a:r>
              <a:rPr lang="ru-RU" sz="2800" b="0" i="0" dirty="0">
                <a:solidFill>
                  <a:srgbClr val="333333"/>
                </a:solidFill>
                <a:effectLst/>
                <a:latin typeface="Akrobat SemiBold" panose="00000700000000000000" pitchFamily="50" charset="-52"/>
              </a:rPr>
              <a:t>отслеживать, как выполняется план по повышению защищенности, проводить ежегодные проверки.</a:t>
            </a:r>
            <a:endParaRPr lang="ru-RU" sz="2800" dirty="0">
              <a:latin typeface="Akrobat SemiBold" panose="00000700000000000000" pitchFamily="50" charset="-52"/>
            </a:endParaRPr>
          </a:p>
        </p:txBody>
      </p:sp>
      <p:sp>
        <p:nvSpPr>
          <p:cNvPr id="4" name="Номер слайда 3">
            <a:extLst>
              <a:ext uri="{FF2B5EF4-FFF2-40B4-BE49-F238E27FC236}">
                <a16:creationId xmlns:a16="http://schemas.microsoft.com/office/drawing/2014/main" id="{FA8A5E6E-608F-BD80-2A0B-25BD86DFEC36}"/>
              </a:ext>
            </a:extLst>
          </p:cNvPr>
          <p:cNvSpPr>
            <a:spLocks noGrp="1"/>
          </p:cNvSpPr>
          <p:nvPr>
            <p:ph type="sldNum" sz="quarter" idx="12"/>
          </p:nvPr>
        </p:nvSpPr>
        <p:spPr/>
        <p:txBody>
          <a:bodyPr/>
          <a:lstStyle/>
          <a:p>
            <a:pPr>
              <a:defRPr/>
            </a:pPr>
            <a:fld id="{B6D3A00F-87C0-4526-ABFF-3562B9ADE8B6}" type="slidenum">
              <a:rPr lang="ru-RU" smtClean="0"/>
              <a:pPr>
                <a:defRPr/>
              </a:pPr>
              <a:t>32</a:t>
            </a:fld>
            <a:endParaRPr lang="ru-RU"/>
          </a:p>
        </p:txBody>
      </p:sp>
      <p:sp>
        <p:nvSpPr>
          <p:cNvPr id="6" name="Заголовок 1">
            <a:extLst>
              <a:ext uri="{FF2B5EF4-FFF2-40B4-BE49-F238E27FC236}">
                <a16:creationId xmlns:a16="http://schemas.microsoft.com/office/drawing/2014/main" id="{8AD868F3-BC34-7728-FF97-562EE2B3EA48}"/>
              </a:ext>
            </a:extLst>
          </p:cNvPr>
          <p:cNvSpPr>
            <a:spLocks noGrp="1"/>
          </p:cNvSpPr>
          <p:nvPr>
            <p:ph type="title"/>
          </p:nvPr>
        </p:nvSpPr>
        <p:spPr>
          <a:xfrm>
            <a:off x="335360" y="274638"/>
            <a:ext cx="11247040" cy="1143000"/>
          </a:xfrm>
        </p:spPr>
        <p:txBody>
          <a:bodyPr/>
          <a:lstStyle/>
          <a:p>
            <a:r>
              <a:rPr lang="ru-RU" sz="2800" b="0" i="0" dirty="0">
                <a:solidFill>
                  <a:srgbClr val="333333"/>
                </a:solidFill>
                <a:effectLst/>
                <a:latin typeface="Akrobat Black" panose="00000A00000000000000" pitchFamily="50" charset="-52"/>
              </a:rPr>
              <a:t>Антитеррористическая защищенность объекта:</a:t>
            </a:r>
            <a:br>
              <a:rPr lang="en-US" sz="2800" b="0" i="0" dirty="0">
                <a:solidFill>
                  <a:srgbClr val="333333"/>
                </a:solidFill>
                <a:effectLst/>
                <a:latin typeface="Akrobat Black" panose="00000A00000000000000" pitchFamily="50" charset="-52"/>
              </a:rPr>
            </a:br>
            <a:r>
              <a:rPr lang="ru-RU" sz="2800" b="0" i="0" dirty="0">
                <a:solidFill>
                  <a:srgbClr val="333333"/>
                </a:solidFill>
                <a:effectLst/>
                <a:latin typeface="Akrobat Black" panose="00000A00000000000000" pitchFamily="50" charset="-52"/>
              </a:rPr>
              <a:t>что должен знать руководитель</a:t>
            </a:r>
            <a:endParaRPr lang="ru-RU" sz="2800" dirty="0">
              <a:latin typeface="Akrobat Black" panose="00000A00000000000000" pitchFamily="50" charset="-52"/>
            </a:endParaRPr>
          </a:p>
        </p:txBody>
      </p:sp>
    </p:spTree>
    <p:extLst>
      <p:ext uri="{BB962C8B-B14F-4D97-AF65-F5344CB8AC3E}">
        <p14:creationId xmlns:p14="http://schemas.microsoft.com/office/powerpoint/2010/main" val="3728444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C38EBEB-9A75-400F-1912-AF26C289E5A0}"/>
              </a:ext>
            </a:extLst>
          </p:cNvPr>
          <p:cNvSpPr>
            <a:spLocks noGrp="1"/>
          </p:cNvSpPr>
          <p:nvPr>
            <p:ph idx="1"/>
          </p:nvPr>
        </p:nvSpPr>
        <p:spPr>
          <a:xfrm>
            <a:off x="335360" y="3090665"/>
            <a:ext cx="11521280" cy="676671"/>
          </a:xfrm>
        </p:spPr>
        <p:txBody>
          <a:bodyPr/>
          <a:lstStyle/>
          <a:p>
            <a:pPr marL="0" indent="0" algn="ctr">
              <a:buNone/>
            </a:pPr>
            <a:r>
              <a:rPr lang="ru-RU" sz="4000" dirty="0">
                <a:latin typeface="Akrobat SemiBold" panose="00000700000000000000" pitchFamily="50" charset="-52"/>
                <a:ea typeface="Verdana" panose="020B0604030504040204" pitchFamily="34" charset="0"/>
              </a:rPr>
              <a:t>Спасибо за внимание!</a:t>
            </a:r>
          </a:p>
        </p:txBody>
      </p:sp>
      <p:sp>
        <p:nvSpPr>
          <p:cNvPr id="4" name="Номер слайда 3">
            <a:extLst>
              <a:ext uri="{FF2B5EF4-FFF2-40B4-BE49-F238E27FC236}">
                <a16:creationId xmlns:a16="http://schemas.microsoft.com/office/drawing/2014/main" id="{76C5C3F5-CA6A-30F1-7D1A-BB290482CE30}"/>
              </a:ext>
            </a:extLst>
          </p:cNvPr>
          <p:cNvSpPr>
            <a:spLocks noGrp="1"/>
          </p:cNvSpPr>
          <p:nvPr>
            <p:ph type="sldNum" sz="quarter" idx="12"/>
          </p:nvPr>
        </p:nvSpPr>
        <p:spPr/>
        <p:txBody>
          <a:bodyPr/>
          <a:lstStyle/>
          <a:p>
            <a:pPr>
              <a:defRPr/>
            </a:pPr>
            <a:fld id="{B6D3A00F-87C0-4526-ABFF-3562B9ADE8B6}" type="slidenum">
              <a:rPr lang="ru-RU" smtClean="0"/>
              <a:pPr>
                <a:defRPr/>
              </a:pPr>
              <a:t>33</a:t>
            </a:fld>
            <a:endParaRPr lang="ru-RU"/>
          </a:p>
        </p:txBody>
      </p:sp>
    </p:spTree>
    <p:extLst>
      <p:ext uri="{BB962C8B-B14F-4D97-AF65-F5344CB8AC3E}">
        <p14:creationId xmlns:p14="http://schemas.microsoft.com/office/powerpoint/2010/main" val="1152893732"/>
      </p:ext>
    </p:extLst>
  </p:cSld>
  <p:clrMapOvr>
    <a:masterClrMapping/>
  </p:clrMapOvr>
</p:sld>
</file>

<file path=ppt/theme/theme1.xml><?xml version="1.0" encoding="utf-8"?>
<a:theme xmlns:a="http://schemas.openxmlformats.org/drawingml/2006/main" name="245">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245</Template>
  <TotalTime>18587</TotalTime>
  <Words>3480</Words>
  <Application>Microsoft Office PowerPoint</Application>
  <PresentationFormat>Широкоэкранный</PresentationFormat>
  <Paragraphs>205</Paragraphs>
  <Slides>33</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2</vt:i4>
      </vt:variant>
      <vt:variant>
        <vt:lpstr>Заголовки слайдов</vt:lpstr>
      </vt:variant>
      <vt:variant>
        <vt:i4>33</vt:i4>
      </vt:variant>
    </vt:vector>
  </HeadingPairs>
  <TitlesOfParts>
    <vt:vector size="40" baseType="lpstr">
      <vt:lpstr>Arial</vt:lpstr>
      <vt:lpstr>Akrobat SemiBold</vt:lpstr>
      <vt:lpstr>Akrobat Black</vt:lpstr>
      <vt:lpstr>Calibri</vt:lpstr>
      <vt:lpstr>Akrobat</vt:lpstr>
      <vt:lpstr>245</vt:lpstr>
      <vt:lpstr>Специальное оформление</vt:lpstr>
      <vt:lpstr>НОВЕЛЛЫ ЗАКОНОДАТЕЛЬСТВА: все изменения для бизнеса с 1 января 2024 года</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Краткие ключевые тезисы Послания Президента Российской Федерации В.В. Путина Федеральному Собранию Российской Федерации</vt:lpstr>
      <vt:lpstr>Особенности отношений с самозанятыми: что необходимо учесть налогоплательщикам</vt:lpstr>
      <vt:lpstr>Критерии оценки работодателя следующие:</vt:lpstr>
      <vt:lpstr>Критерии оценки работодателя следующие:</vt:lpstr>
      <vt:lpstr>Порядок действий работодателя после того, как работник вернулся со СВО</vt:lpstr>
      <vt:lpstr>Правительство субсидирует работодателям наем участников СВО и их родственников</vt:lpstr>
      <vt:lpstr>Правительство субсидирует работодателям наем участников СВО и их родственников</vt:lpstr>
      <vt:lpstr>Закон Владимирской области от 07.07.2023 N 89-ОЗ "О поддержке семейных предприятий во Владимирской области"</vt:lpstr>
      <vt:lpstr>ОСНОВНЫЕ ИЗМЕНЕНИЯ В ТРУДОВОМ ЗАКОНОДАТЕЛЬСТВЕ В 2024 ГОДУ</vt:lpstr>
      <vt:lpstr>С 1 марта 2024 года увеличат минимальный заработок ряда высококвалифицированных иностранцев</vt:lpstr>
      <vt:lpstr>С 25 февраля 2024 года расширены трудовые гарантии для одиноких родителей</vt:lpstr>
      <vt:lpstr>С 30 января 2024 года вступили в силу поправки о компенсации за задержку неначисленных выплат</vt:lpstr>
      <vt:lpstr>С 8 января 2024 года расширили перечень индикаторов риска для проверок работодателей</vt:lpstr>
      <vt:lpstr>С 1 января 2024 года уточнили обязанности работодателей по информированию службы занятости</vt:lpstr>
      <vt:lpstr>С 1 января 2024 года повысили предельный возраст отсрочки от армии для ИТ-специалистов</vt:lpstr>
      <vt:lpstr>С 1 января 2024 года размер МРОТ - 19 242 руб. в месяц</vt:lpstr>
      <vt:lpstr>С 1 сентября 2024 года обновят положения о квотах для инвалидов</vt:lpstr>
      <vt:lpstr>Новые правила воинского учета</vt:lpstr>
      <vt:lpstr>Новые правила воинского учета</vt:lpstr>
      <vt:lpstr>Как 1 сентября 2024 года изменится проведение спецоценки с учетом новой методики</vt:lpstr>
      <vt:lpstr>В 2024 году уже реализованы и еще планируются изменения в законодательстве об охране труда</vt:lpstr>
      <vt:lpstr>Электронный документооборот</vt:lpstr>
      <vt:lpstr>Электронный документооборот</vt:lpstr>
      <vt:lpstr>Антитеррористическая защищенность объекта: что должен знать руководитель</vt:lpstr>
      <vt:lpstr>Антитеррористическая защищенность объекта: что должен знать руководитель</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Доклад Уполномоченного по защите прав предпринимателей в Волгоградской области</dc:title>
  <dc:creator>1</dc:creator>
  <cp:lastModifiedBy>Пользователь</cp:lastModifiedBy>
  <cp:revision>644</cp:revision>
  <cp:lastPrinted>2023-02-07T14:07:38Z</cp:lastPrinted>
  <dcterms:created xsi:type="dcterms:W3CDTF">2016-06-21T17:27:28Z</dcterms:created>
  <dcterms:modified xsi:type="dcterms:W3CDTF">2024-03-25T12:50:18Z</dcterms:modified>
</cp:coreProperties>
</file>